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73.jpg" ContentType="image/png"/>
  <Override PartName="/ppt/media/image74.jpg" ContentType="image/png"/>
  <Override PartName="/ppt/media/image75.jpg" ContentType="image/png"/>
  <Override PartName="/ppt/media/image76.jpg" ContentType="image/pn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7" r:id="rId3"/>
    <p:sldId id="477" r:id="rId4"/>
    <p:sldId id="446" r:id="rId5"/>
    <p:sldId id="447" r:id="rId6"/>
    <p:sldId id="454" r:id="rId7"/>
    <p:sldId id="455" r:id="rId8"/>
    <p:sldId id="456" r:id="rId9"/>
    <p:sldId id="457" r:id="rId10"/>
    <p:sldId id="458" r:id="rId11"/>
    <p:sldId id="355" r:id="rId12"/>
    <p:sldId id="510" r:id="rId13"/>
    <p:sldId id="365" r:id="rId14"/>
    <p:sldId id="451" r:id="rId15"/>
    <p:sldId id="452" r:id="rId16"/>
    <p:sldId id="460" r:id="rId17"/>
    <p:sldId id="462" r:id="rId18"/>
    <p:sldId id="463" r:id="rId19"/>
    <p:sldId id="464" r:id="rId20"/>
    <p:sldId id="465" r:id="rId21"/>
    <p:sldId id="467" r:id="rId22"/>
    <p:sldId id="469" r:id="rId23"/>
    <p:sldId id="470" r:id="rId24"/>
    <p:sldId id="471" r:id="rId25"/>
    <p:sldId id="472" r:id="rId26"/>
    <p:sldId id="473" r:id="rId27"/>
    <p:sldId id="474" r:id="rId28"/>
    <p:sldId id="475" r:id="rId29"/>
    <p:sldId id="468" r:id="rId30"/>
    <p:sldId id="450" r:id="rId31"/>
    <p:sldId id="402" r:id="rId32"/>
    <p:sldId id="366" r:id="rId33"/>
    <p:sldId id="370" r:id="rId34"/>
    <p:sldId id="371" r:id="rId35"/>
    <p:sldId id="345" r:id="rId36"/>
    <p:sldId id="346" r:id="rId37"/>
    <p:sldId id="347" r:id="rId38"/>
    <p:sldId id="476" r:id="rId39"/>
    <p:sldId id="413" r:id="rId40"/>
    <p:sldId id="415" r:id="rId41"/>
    <p:sldId id="417" r:id="rId42"/>
    <p:sldId id="418" r:id="rId43"/>
    <p:sldId id="414" r:id="rId44"/>
    <p:sldId id="409" r:id="rId45"/>
    <p:sldId id="478" r:id="rId46"/>
    <p:sldId id="479" r:id="rId47"/>
    <p:sldId id="480" r:id="rId48"/>
    <p:sldId id="481" r:id="rId49"/>
    <p:sldId id="482" r:id="rId50"/>
    <p:sldId id="483" r:id="rId51"/>
    <p:sldId id="416" r:id="rId52"/>
    <p:sldId id="422" r:id="rId53"/>
    <p:sldId id="484" r:id="rId54"/>
    <p:sldId id="485" r:id="rId55"/>
    <p:sldId id="486" r:id="rId56"/>
    <p:sldId id="382" r:id="rId57"/>
    <p:sldId id="426" r:id="rId58"/>
    <p:sldId id="428" r:id="rId59"/>
    <p:sldId id="487" r:id="rId60"/>
    <p:sldId id="488" r:id="rId61"/>
    <p:sldId id="489" r:id="rId62"/>
    <p:sldId id="490" r:id="rId63"/>
    <p:sldId id="491" r:id="rId64"/>
    <p:sldId id="492" r:id="rId65"/>
    <p:sldId id="493" r:id="rId66"/>
    <p:sldId id="495" r:id="rId67"/>
    <p:sldId id="496" r:id="rId68"/>
    <p:sldId id="497" r:id="rId69"/>
    <p:sldId id="498" r:id="rId70"/>
    <p:sldId id="499" r:id="rId71"/>
    <p:sldId id="500" r:id="rId72"/>
    <p:sldId id="501" r:id="rId73"/>
    <p:sldId id="502" r:id="rId74"/>
    <p:sldId id="504" r:id="rId75"/>
    <p:sldId id="505" r:id="rId76"/>
    <p:sldId id="511" r:id="rId77"/>
    <p:sldId id="503" r:id="rId78"/>
    <p:sldId id="506" r:id="rId79"/>
    <p:sldId id="507" r:id="rId80"/>
    <p:sldId id="509" r:id="rId81"/>
    <p:sldId id="512" r:id="rId82"/>
    <p:sldId id="438" r:id="rId83"/>
    <p:sldId id="439" r:id="rId84"/>
    <p:sldId id="508" r:id="rId85"/>
    <p:sldId id="442" r:id="rId86"/>
    <p:sldId id="275" r:id="rId87"/>
  </p:sldIdLst>
  <p:sldSz cx="9144000" cy="5143500" type="screen16x9"/>
  <p:notesSz cx="6858000" cy="9144000"/>
  <p:custDataLst>
    <p:tags r:id="rId89"/>
  </p:custDataLst>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0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p:restoredTop sz="62924" autoAdjust="0"/>
  </p:normalViewPr>
  <p:slideViewPr>
    <p:cSldViewPr>
      <p:cViewPr varScale="1">
        <p:scale>
          <a:sx n="91" d="100"/>
          <a:sy n="91" d="100"/>
        </p:scale>
        <p:origin x="-556" y="-60"/>
      </p:cViewPr>
      <p:guideLst>
        <p:guide orient="horz" pos="1620"/>
        <p:guide pos="288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Arial" pitchFamily="34" charset="0"/>
              <a:buNone/>
              <a:defRPr sz="1200" smtClean="0">
                <a:latin typeface="Arial"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 typeface="Arial" pitchFamily="34" charset="0"/>
              <a:buNone/>
              <a:defRPr sz="1200" smtClean="0">
                <a:latin typeface="Arial" pitchFamily="34" charset="0"/>
              </a:defRPr>
            </a:lvl1pPr>
          </a:lstStyle>
          <a:p>
            <a:pPr>
              <a:defRPr/>
            </a:pPr>
            <a:fld id="{0377EA83-F444-493A-A7E5-38B1FEF163A2}" type="datetimeFigureOut">
              <a:rPr lang="zh-CN" altLang="en-US"/>
              <a:pPr>
                <a:defRPr/>
              </a:pPr>
              <a:t>2019/1/16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 typeface="Arial" pitchFamily="34" charset="0"/>
              <a:buNone/>
              <a:defRPr sz="1200" smtClean="0">
                <a:latin typeface="Arial"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buFont typeface="Arial" pitchFamily="34" charset="0"/>
              <a:buNone/>
              <a:defRPr sz="1200" smtClean="0">
                <a:latin typeface="Arial" pitchFamily="34" charset="0"/>
              </a:defRPr>
            </a:lvl1pPr>
          </a:lstStyle>
          <a:p>
            <a:pPr>
              <a:defRPr/>
            </a:pPr>
            <a:fld id="{AEEF1378-2A10-4965-A43D-9DDAF950FCE1}" type="slidenum">
              <a:rPr lang="zh-CN" altLang="en-US"/>
              <a:pPr>
                <a:defRPr/>
              </a:pPr>
              <a:t>‹#›</a:t>
            </a:fld>
            <a:endParaRPr lang="zh-CN" altLang="en-US"/>
          </a:p>
        </p:txBody>
      </p:sp>
    </p:spTree>
    <p:extLst>
      <p:ext uri="{BB962C8B-B14F-4D97-AF65-F5344CB8AC3E}">
        <p14:creationId xmlns:p14="http://schemas.microsoft.com/office/powerpoint/2010/main" val="26985344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6C707CB-2A9B-4E87-8FE3-24AE7CA244D0}" type="slidenum">
              <a:rPr lang="zh-CN" altLang="en-US"/>
              <a:pPr eaLnBrk="1" hangingPunct="1">
                <a:buFont typeface="Arial" charset="0"/>
                <a:buNone/>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DE78B91-A716-421D-8CF2-762B06197564}" type="slidenum">
              <a:rPr lang="zh-CN" altLang="en-US"/>
              <a:pPr eaLnBrk="1" hangingPunct="1">
                <a:buFont typeface="Arial" charset="0"/>
                <a:buNone/>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AD80F2C6-414F-4B4B-B9EB-ED1FE1507CD9}" type="slidenum">
              <a:rPr lang="zh-CN" altLang="en-US"/>
              <a:pPr eaLnBrk="1" hangingPunct="1">
                <a:buFont typeface="Arial" charset="0"/>
                <a:buNone/>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FCD63AC0-DA11-4CEB-8270-F9A8CF1B6ACA}" type="slidenum">
              <a:rPr lang="zh-CN" altLang="en-US"/>
              <a:pPr eaLnBrk="1" hangingPunct="1">
                <a:buFont typeface="Arial" charset="0"/>
                <a:buNone/>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SWOT</a:t>
            </a:r>
            <a:r>
              <a:rPr lang="zh-CN" altLang="en-US" dirty="0"/>
              <a:t>分析</a:t>
            </a: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C8F0DA8A-F4FA-4607-A6E1-A31A796EC638}" type="slidenum">
              <a:rPr lang="zh-CN" altLang="en-US"/>
              <a:pPr eaLnBrk="1" hangingPunct="1">
                <a:buFont typeface="Arial" charset="0"/>
                <a:buNone/>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65</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66</a:t>
            </a:fld>
            <a:endParaRPr lang="zh-CN" altLang="en-US"/>
          </a:p>
        </p:txBody>
      </p:sp>
    </p:spTree>
    <p:extLst>
      <p:ext uri="{BB962C8B-B14F-4D97-AF65-F5344CB8AC3E}">
        <p14:creationId xmlns:p14="http://schemas.microsoft.com/office/powerpoint/2010/main" val="21926867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67</a:t>
            </a:fld>
            <a:endParaRPr lang="zh-CN" altLang="en-US"/>
          </a:p>
        </p:txBody>
      </p:sp>
    </p:spTree>
    <p:extLst>
      <p:ext uri="{BB962C8B-B14F-4D97-AF65-F5344CB8AC3E}">
        <p14:creationId xmlns:p14="http://schemas.microsoft.com/office/powerpoint/2010/main" val="4127522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68</a:t>
            </a:fld>
            <a:endParaRPr lang="zh-CN" altLang="en-US"/>
          </a:p>
        </p:txBody>
      </p:sp>
    </p:spTree>
    <p:extLst>
      <p:ext uri="{BB962C8B-B14F-4D97-AF65-F5344CB8AC3E}">
        <p14:creationId xmlns:p14="http://schemas.microsoft.com/office/powerpoint/2010/main" val="1921165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186ABFF4-E806-44E9-BFC7-A26543372A5B}" type="slidenum">
              <a:rPr lang="zh-CN" altLang="en-US"/>
              <a:pPr eaLnBrk="1" hangingPunct="1">
                <a:buFont typeface="Arial" charset="0"/>
                <a:buNone/>
              </a:pPr>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B559ACCA-F8E7-4F4F-B898-9E63C24A8E58}" type="slidenum">
              <a:rPr lang="zh-CN" altLang="en-US"/>
              <a:pPr eaLnBrk="1" hangingPunct="1">
                <a:buFont typeface="Arial" charset="0"/>
                <a:buNone/>
              </a:pPr>
              <a:t>85</a:t>
            </a:fld>
            <a:endParaRPr lang="zh-CN" altLang="en-US"/>
          </a:p>
        </p:txBody>
      </p:sp>
    </p:spTree>
    <p:extLst>
      <p:ext uri="{BB962C8B-B14F-4D97-AF65-F5344CB8AC3E}">
        <p14:creationId xmlns:p14="http://schemas.microsoft.com/office/powerpoint/2010/main" val="19052222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67305506-D242-43C6-BA70-30659A9BF271}" type="slidenum">
              <a:rPr lang="zh-CN" altLang="en-US"/>
              <a:pPr eaLnBrk="1" hangingPunct="1">
                <a:buFont typeface="Arial" charset="0"/>
                <a:buNone/>
              </a:pPr>
              <a:t>86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buFont typeface="Arial" charset="0"/>
              <a:buNone/>
            </a:pPr>
            <a:fld id="{0E45FD64-2F6C-4337-A0E4-117A4F70B639}" type="slidenum">
              <a:rPr lang="zh-CN" altLang="en-US"/>
              <a:pPr eaLnBrk="1" hangingPunct="1">
                <a:buFont typeface="Arial" charset="0"/>
                <a:buNone/>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0BA5DAFD-315C-432B-834E-8D525E302867}"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F68E87E3-DF09-4D36-A1C1-C0E671047C5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4592364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7EAC4CE4-A143-4419-814E-CFF62D84ECB6}"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37E63397-BBA7-4E68-9F5D-26A3222FD6D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5358519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CC92F28B-49BF-4FCD-B642-3B53CDBD4CEC}"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864BEB4B-EBCA-4911-8381-9FE96FF72EB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247322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814FE3E8-19BE-4C08-9E2D-6E9831E11968}"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95CA227-0264-4ECE-B74B-9DB75DFEFE6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1443725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E82929E0-FE69-4D5F-9B33-7E345D5E929E}" type="datetime1">
              <a:rPr lang="zh-CN" altLang="en-US" smtClean="0"/>
              <a:t>2019/1/16</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6D6BA40D-4351-48CE-87FA-35799B36389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5046053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0476B675-E40C-4018-A160-80AB42DFCB67}"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3BA2CF2E-2199-4550-8D9D-F4CB71D3172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7932218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D3B87D71-F3FD-4704-BE8B-19881599AD14}" type="datetime1">
              <a:rPr lang="zh-CN" altLang="en-US" smtClean="0"/>
              <a:t>2019/1/16</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smtClean="0"/>
            </a:lvl1pPr>
          </a:lstStyle>
          <a:p>
            <a:pPr>
              <a:defRPr/>
            </a:pPr>
            <a:endParaRPr lang="zh-CN" altLang="zh-CN"/>
          </a:p>
        </p:txBody>
      </p:sp>
      <p:sp>
        <p:nvSpPr>
          <p:cNvPr id="9" name="灯片编号占位符 8"/>
          <p:cNvSpPr>
            <a:spLocks noGrp="1"/>
          </p:cNvSpPr>
          <p:nvPr>
            <p:ph type="sldNum" sz="quarter" idx="12"/>
          </p:nvPr>
        </p:nvSpPr>
        <p:spPr/>
        <p:txBody>
          <a:bodyPr/>
          <a:lstStyle>
            <a:lvl1pPr>
              <a:defRPr smtClean="0"/>
            </a:lvl1pPr>
          </a:lstStyle>
          <a:p>
            <a:pPr>
              <a:defRPr/>
            </a:pPr>
            <a:fld id="{146ABC90-1E40-44DD-9B6F-C699DC9E67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5042807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1540F451-2EB0-4829-AB0B-C1ECD52717FF}" type="datetime1">
              <a:rPr lang="zh-CN" altLang="en-US" smtClean="0"/>
              <a:t>2019/1/16</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EE9AC115-02B6-46F0-B873-FEDDE339876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67033763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FD1EB7F7-6FCC-4AC6-A8C1-9FF62B5BE46A}" type="datetime1">
              <a:rPr lang="zh-CN" altLang="en-US" smtClean="0"/>
              <a:t>2019/1/16</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smtClean="0"/>
            </a:lvl1pPr>
          </a:lstStyle>
          <a:p>
            <a:pPr>
              <a:defRPr/>
            </a:pPr>
            <a:endParaRPr lang="zh-CN" altLang="zh-CN"/>
          </a:p>
        </p:txBody>
      </p:sp>
      <p:sp>
        <p:nvSpPr>
          <p:cNvPr id="4" name="灯片编号占位符 3"/>
          <p:cNvSpPr>
            <a:spLocks noGrp="1"/>
          </p:cNvSpPr>
          <p:nvPr>
            <p:ph type="sldNum" sz="quarter" idx="12"/>
          </p:nvPr>
        </p:nvSpPr>
        <p:spPr/>
        <p:txBody>
          <a:bodyPr/>
          <a:lstStyle>
            <a:lvl1pPr>
              <a:defRPr smtClean="0"/>
            </a:lvl1pPr>
          </a:lstStyle>
          <a:p>
            <a:pPr>
              <a:defRPr/>
            </a:pPr>
            <a:fld id="{8E4BA2C4-014B-4707-9E43-30F51DF26F5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1279117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E0FAD078-83DA-4361-969C-0161E1123B49}"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22341838-F614-4ACB-A180-02A4F392142C}"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25222254"/>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1A8C0325-B643-4962-B707-3D85D7C9102A}" type="datetime1">
              <a:rPr lang="zh-CN" altLang="en-US" smtClean="0"/>
              <a:t>2019/1/16</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AE0E5D40-5975-43A8-943D-167B153441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0356945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pitchFamily="34" charset="0"/>
              </a:rPr>
              <a:t>单击此处编辑母版标题样式</a:t>
            </a:r>
          </a:p>
        </p:txBody>
      </p:sp>
      <p:sp>
        <p:nvSpPr>
          <p:cNvPr id="1028"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Calibri" pitchFamily="34" charset="0"/>
              </a:rPr>
              <a:t>单击此处编辑母版文本样式</a:t>
            </a:r>
          </a:p>
          <a:p>
            <a:pPr lvl="1"/>
            <a:r>
              <a:rPr lang="zh-CN">
                <a:sym typeface="Calibri" pitchFamily="34" charset="0"/>
              </a:rPr>
              <a:t>第二级</a:t>
            </a:r>
          </a:p>
          <a:p>
            <a:pPr lvl="2"/>
            <a:r>
              <a:rPr lang="zh-CN">
                <a:sym typeface="Calibri" pitchFamily="34" charset="0"/>
              </a:rPr>
              <a:t>第三级</a:t>
            </a:r>
          </a:p>
          <a:p>
            <a:pPr lvl="3"/>
            <a:r>
              <a:rPr lang="zh-CN">
                <a:sym typeface="Calibri" pitchFamily="34" charset="0"/>
              </a:rPr>
              <a:t>第四级</a:t>
            </a:r>
          </a:p>
          <a:p>
            <a:pPr lvl="4"/>
            <a:r>
              <a:rPr lang="zh-CN">
                <a:sym typeface="Calibri" pitchFamily="34" charset="0"/>
              </a:rPr>
              <a:t>第五级</a:t>
            </a:r>
          </a:p>
        </p:txBody>
      </p:sp>
      <p:sp>
        <p:nvSpPr>
          <p:cNvPr id="1029" name="日期占位符 3"/>
          <p:cNvSpPr>
            <a:spLocks noGrp="1" noChangeArrowheads="1"/>
          </p:cNvSpPr>
          <p:nvPr>
            <p:ph type="dt" sz="half" idx="2"/>
          </p:nvPr>
        </p:nvSpPr>
        <p:spPr bwMode="auto">
          <a:xfrm>
            <a:off x="457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Arial" pitchFamily="34" charset="0"/>
              </a:defRPr>
            </a:lvl1pPr>
          </a:lstStyle>
          <a:p>
            <a:pPr>
              <a:defRPr/>
            </a:pPr>
            <a:fld id="{A3790BB2-5C1B-4CE8-9C6F-1F00780AC721}" type="datetime1">
              <a:rPr lang="zh-CN" altLang="en-US" smtClean="0"/>
              <a:t>2019/1/16</a:t>
            </a:fld>
            <a:endParaRPr lang="zh-CN" altLang="en-US"/>
          </a:p>
        </p:txBody>
      </p:sp>
      <p:sp>
        <p:nvSpPr>
          <p:cNvPr id="1030" name="页脚占位符 4"/>
          <p:cNvSpPr>
            <a:spLocks noGrp="1" noChangeArrowheads="1"/>
          </p:cNvSpPr>
          <p:nvPr>
            <p:ph type="ftr" sz="quarter" idx="3"/>
          </p:nvPr>
        </p:nvSpPr>
        <p:spPr bwMode="auto">
          <a:xfrm>
            <a:off x="3124200" y="4767263"/>
            <a:ext cx="2895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Arial" pitchFamily="34" charset="0"/>
              </a:defRPr>
            </a:lvl1pPr>
          </a:lstStyle>
          <a:p>
            <a:pPr>
              <a:defRPr/>
            </a:pPr>
            <a:endParaRPr lang="zh-CN" altLang="zh-CN"/>
          </a:p>
        </p:txBody>
      </p:sp>
      <p:sp>
        <p:nvSpPr>
          <p:cNvPr id="1031" name="灯片编号占位符 5"/>
          <p:cNvSpPr>
            <a:spLocks noGrp="1" noChangeArrowheads="1"/>
          </p:cNvSpPr>
          <p:nvPr>
            <p:ph type="sldNum" sz="quarter" idx="4"/>
          </p:nvPr>
        </p:nvSpPr>
        <p:spPr bwMode="auto">
          <a:xfrm>
            <a:off x="6553200" y="4767263"/>
            <a:ext cx="2133600" cy="2746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Arial" pitchFamily="34" charset="0"/>
              </a:defRPr>
            </a:lvl1pPr>
          </a:lstStyle>
          <a:p>
            <a:pPr>
              <a:defRPr/>
            </a:pPr>
            <a:fld id="{0724AF63-8ED8-4EE3-9E35-A92170C29AB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直接连接符 35"/>
          <p:cNvSpPr>
            <a:spLocks noChangeShapeType="1"/>
          </p:cNvSpPr>
          <p:nvPr/>
        </p:nvSpPr>
        <p:spPr bwMode="auto">
          <a:xfrm>
            <a:off x="2447925" y="257094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 name="直接连接符 36"/>
          <p:cNvSpPr>
            <a:spLocks noChangeShapeType="1"/>
          </p:cNvSpPr>
          <p:nvPr/>
        </p:nvSpPr>
        <p:spPr bwMode="auto">
          <a:xfrm>
            <a:off x="2447925" y="350757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 name="TextBox 37"/>
          <p:cNvSpPr>
            <a:spLocks noChangeArrowheads="1"/>
          </p:cNvSpPr>
          <p:nvPr/>
        </p:nvSpPr>
        <p:spPr bwMode="auto">
          <a:xfrm>
            <a:off x="1864104" y="2608371"/>
            <a:ext cx="541579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dirty="0">
                <a:solidFill>
                  <a:schemeClr val="bg1"/>
                </a:solidFill>
                <a:latin typeface="HelveticaNeueLT Pro 35 Th" pitchFamily="34" charset="0"/>
                <a:ea typeface="微软雅黑" pitchFamily="34" charset="-122"/>
              </a:rPr>
              <a:t>案例教学系统</a:t>
            </a:r>
            <a:endParaRPr lang="en-US" altLang="zh-CN" sz="3200" dirty="0">
              <a:solidFill>
                <a:schemeClr val="bg1"/>
              </a:solidFill>
              <a:latin typeface="HelveticaNeueLT Pro 35 Th" pitchFamily="34" charset="0"/>
              <a:ea typeface="微软雅黑" pitchFamily="34" charset="-122"/>
            </a:endParaRPr>
          </a:p>
          <a:p>
            <a:pPr algn="ctr"/>
            <a:r>
              <a:rPr lang="zh-CN" altLang="en-US" dirty="0" smtClean="0">
                <a:solidFill>
                  <a:schemeClr val="bg1"/>
                </a:solidFill>
                <a:latin typeface="HelveticaNeueLT Pro 35 Th" pitchFamily="34" charset="0"/>
                <a:ea typeface="微软雅黑" pitchFamily="34" charset="-122"/>
              </a:rPr>
              <a:t>需求工程项目</a:t>
            </a:r>
            <a:r>
              <a:rPr lang="zh-CN" altLang="en-US" dirty="0">
                <a:solidFill>
                  <a:schemeClr val="bg1"/>
                </a:solidFill>
                <a:latin typeface="HelveticaNeueLT Pro 35 Th" pitchFamily="34" charset="0"/>
                <a:ea typeface="微软雅黑" pitchFamily="34" charset="-122"/>
              </a:rPr>
              <a:t>总</a:t>
            </a:r>
            <a:r>
              <a:rPr lang="zh-CN" altLang="en-US" dirty="0" smtClean="0">
                <a:solidFill>
                  <a:schemeClr val="bg1"/>
                </a:solidFill>
                <a:latin typeface="HelveticaNeueLT Pro 35 Th" pitchFamily="34" charset="0"/>
                <a:ea typeface="微软雅黑" pitchFamily="34" charset="-122"/>
              </a:rPr>
              <a:t>评审</a:t>
            </a:r>
            <a:endParaRPr lang="en-US" altLang="zh-CN" dirty="0">
              <a:solidFill>
                <a:schemeClr val="bg1"/>
              </a:solidFill>
              <a:latin typeface="HelveticaNeueLT Pro 35 Th" pitchFamily="34" charset="0"/>
              <a:ea typeface="微软雅黑" pitchFamily="34" charset="-122"/>
            </a:endParaRPr>
          </a:p>
        </p:txBody>
      </p:sp>
      <p:sp>
        <p:nvSpPr>
          <p:cNvPr id="3096" name="TextBox 38"/>
          <p:cNvSpPr>
            <a:spLocks noChangeArrowheads="1"/>
          </p:cNvSpPr>
          <p:nvPr/>
        </p:nvSpPr>
        <p:spPr bwMode="auto">
          <a:xfrm>
            <a:off x="2771876" y="3605540"/>
            <a:ext cx="3672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100" dirty="0">
                <a:solidFill>
                  <a:schemeClr val="bg1"/>
                </a:solidFill>
                <a:latin typeface="微软雅黑" pitchFamily="34" charset="-122"/>
                <a:ea typeface="微软雅黑" pitchFamily="34" charset="-122"/>
                <a:sym typeface="微软雅黑" pitchFamily="34" charset="-122"/>
              </a:rPr>
              <a:t>汇报人：张光程、刘雨霏、刘晓倩、胡方正、杨智麟</a:t>
            </a:r>
          </a:p>
        </p:txBody>
      </p:sp>
      <p:pic>
        <p:nvPicPr>
          <p:cNvPr id="1026"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lstStyle/>
          <a:p>
            <a:pPr>
              <a:defRPr/>
            </a:pPr>
            <a:fld id="{A5D2D3E8-08F4-4410-903A-FA1907E660C3}"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a:t>
            </a:fld>
            <a:endParaRPr lang="zh-CN" altLang="en-US" sz="1800">
              <a:solidFill>
                <a:schemeClr val="tx1"/>
              </a:solidFill>
            </a:endParaRPr>
          </a:p>
        </p:txBody>
      </p:sp>
      <p:pic>
        <p:nvPicPr>
          <p:cNvPr id="9" name="图片 8"/>
          <p:cNvPicPr/>
          <p:nvPr/>
        </p:nvPicPr>
        <p:blipFill>
          <a:blip r:embed="rId4">
            <a:extLst>
              <a:ext uri="{28A0092B-C50C-407E-A947-70E740481C1C}">
                <a14:useLocalDpi xmlns:a14="http://schemas.microsoft.com/office/drawing/2010/main" val="0"/>
              </a:ext>
            </a:extLst>
          </a:blip>
          <a:stretch>
            <a:fillRect/>
          </a:stretch>
        </p:blipFill>
        <p:spPr>
          <a:xfrm>
            <a:off x="2987891"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93"/>
                                        </p:tgtEl>
                                        <p:attrNameLst>
                                          <p:attrName>style.visibility</p:attrName>
                                        </p:attrNameLst>
                                      </p:cBhvr>
                                      <p:to>
                                        <p:strVal val="visible"/>
                                      </p:to>
                                    </p:set>
                                    <p:anim calcmode="lin" valueType="num">
                                      <p:cBhvr>
                                        <p:cTn id="7" dur="500" fill="hold"/>
                                        <p:tgtEl>
                                          <p:spTgt spid="3093"/>
                                        </p:tgtEl>
                                        <p:attrNameLst>
                                          <p:attrName>ppt_x</p:attrName>
                                        </p:attrNameLst>
                                      </p:cBhvr>
                                      <p:tavLst>
                                        <p:tav tm="0">
                                          <p:val>
                                            <p:strVal val="0-#ppt_w/2"/>
                                          </p:val>
                                        </p:tav>
                                        <p:tav tm="100000">
                                          <p:val>
                                            <p:strVal val="#ppt_x"/>
                                          </p:val>
                                        </p:tav>
                                      </p:tavLst>
                                    </p:anim>
                                    <p:anim calcmode="lin" valueType="num">
                                      <p:cBhvr>
                                        <p:cTn id="8" dur="500" fill="hold"/>
                                        <p:tgtEl>
                                          <p:spTgt spid="309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94"/>
                                        </p:tgtEl>
                                        <p:attrNameLst>
                                          <p:attrName>style.visibility</p:attrName>
                                        </p:attrNameLst>
                                      </p:cBhvr>
                                      <p:to>
                                        <p:strVal val="visible"/>
                                      </p:to>
                                    </p:set>
                                    <p:anim calcmode="lin" valueType="num">
                                      <p:cBhvr>
                                        <p:cTn id="11" dur="500" fill="hold"/>
                                        <p:tgtEl>
                                          <p:spTgt spid="3094"/>
                                        </p:tgtEl>
                                        <p:attrNameLst>
                                          <p:attrName>ppt_x</p:attrName>
                                        </p:attrNameLst>
                                      </p:cBhvr>
                                      <p:tavLst>
                                        <p:tav tm="0">
                                          <p:val>
                                            <p:strVal val="1+#ppt_w/2"/>
                                          </p:val>
                                        </p:tav>
                                        <p:tav tm="100000">
                                          <p:val>
                                            <p:strVal val="#ppt_x"/>
                                          </p:val>
                                        </p:tav>
                                      </p:tavLst>
                                    </p:anim>
                                    <p:anim calcmode="lin" valueType="num">
                                      <p:cBhvr>
                                        <p:cTn id="12" dur="500" fill="hold"/>
                                        <p:tgtEl>
                                          <p:spTgt spid="30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095"/>
                                        </p:tgtEl>
                                        <p:attrNameLst>
                                          <p:attrName>style.visibility</p:attrName>
                                        </p:attrNameLst>
                                      </p:cBhvr>
                                      <p:to>
                                        <p:strVal val="visible"/>
                                      </p:to>
                                    </p:set>
                                    <p:anim calcmode="lin" valueType="num">
                                      <p:cBhvr>
                                        <p:cTn id="16" dur="500" fill="hold"/>
                                        <p:tgtEl>
                                          <p:spTgt spid="309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gtEl>
                                        <p:attrNameLst>
                                          <p:attrName>ppt_y</p:attrName>
                                        </p:attrNameLst>
                                      </p:cBhvr>
                                      <p:tavLst>
                                        <p:tav tm="0">
                                          <p:val>
                                            <p:strVal val="#ppt_y"/>
                                          </p:val>
                                        </p:tav>
                                        <p:tav tm="100000">
                                          <p:val>
                                            <p:strVal val="#ppt_y"/>
                                          </p:val>
                                        </p:tav>
                                      </p:tavLst>
                                    </p:anim>
                                    <p:anim calcmode="lin" valueType="num">
                                      <p:cBhvr>
                                        <p:cTn id="18" dur="500" fill="hold"/>
                                        <p:tgtEl>
                                          <p:spTgt spid="309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3095"/>
                                        </p:tgtEl>
                                      </p:cBhvr>
                                    </p:animEffect>
                                  </p:childTnLst>
                                </p:cTn>
                              </p:par>
                            </p:childTnLst>
                          </p:cTn>
                        </p:par>
                        <p:par>
                          <p:cTn id="21" fill="hold" nodeType="afterGroup">
                            <p:stCondLst>
                              <p:cond delay="17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3096"/>
                                        </p:tgtEl>
                                        <p:attrNameLst>
                                          <p:attrName>style.visibility</p:attrName>
                                        </p:attrNameLst>
                                      </p:cBhvr>
                                      <p:to>
                                        <p:strVal val="visible"/>
                                      </p:to>
                                    </p:set>
                                    <p:anim by="(-#ppt_w*2)" calcmode="lin" valueType="num">
                                      <p:cBhvr rctx="PPT">
                                        <p:cTn id="24" dur="500" autoRev="1" fill="hold">
                                          <p:stCondLst>
                                            <p:cond delay="0"/>
                                          </p:stCondLst>
                                        </p:cTn>
                                        <p:tgtEl>
                                          <p:spTgt spid="3096"/>
                                        </p:tgtEl>
                                        <p:attrNameLst>
                                          <p:attrName>ppt_w</p:attrName>
                                        </p:attrNameLst>
                                      </p:cBhvr>
                                    </p:anim>
                                    <p:anim by="(#ppt_w*0.50)" calcmode="lin" valueType="num">
                                      <p:cBhvr>
                                        <p:cTn id="25" dur="500" decel="50000" autoRev="1" fill="hold">
                                          <p:stCondLst>
                                            <p:cond delay="0"/>
                                          </p:stCondLst>
                                        </p:cTn>
                                        <p:tgtEl>
                                          <p:spTgt spid="3096"/>
                                        </p:tgtEl>
                                        <p:attrNameLst>
                                          <p:attrName>ppt_x</p:attrName>
                                        </p:attrNameLst>
                                      </p:cBhvr>
                                    </p:anim>
                                    <p:anim to="(#ppt_y)" calcmode="lin" valueType="num">
                                      <p:cBhvr>
                                        <p:cTn id="26" dur="1000" fill="hold">
                                          <p:stCondLst>
                                            <p:cond delay="0"/>
                                          </p:stCondLst>
                                        </p:cTn>
                                        <p:tgtEl>
                                          <p:spTgt spid="3096"/>
                                        </p:tgtEl>
                                        <p:attrNameLst>
                                          <p:attrName>ppt_y</p:attrName>
                                        </p:attrNameLst>
                                      </p:cBhvr>
                                    </p:anim>
                                    <p:animRot by="21600000">
                                      <p:cBhvr>
                                        <p:cTn id="27" dur="1000" fill="hold">
                                          <p:stCondLst>
                                            <p:cond delay="0"/>
                                          </p:stCondLst>
                                        </p:cTn>
                                        <p:tgtEl>
                                          <p:spTgt spid="30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 grpId="0" animBg="1"/>
      <p:bldP spid="3094" grpId="0" animBg="1"/>
      <p:bldP spid="3095" grpId="0" bldLvl="0" autoUpdateAnimBg="0"/>
      <p:bldP spid="309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配置管理</a:t>
            </a:r>
            <a:r>
              <a:rPr lang="zh-CN" altLang="en-US" sz="2800" b="1" dirty="0">
                <a:solidFill>
                  <a:schemeClr val="bg1"/>
                </a:solidFill>
                <a:latin typeface="Calibri" pitchFamily="34" charset="0"/>
                <a:sym typeface="Calibri" pitchFamily="34" charset="0"/>
              </a:rPr>
              <a:t>工具</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10</a:t>
            </a:fld>
            <a:endParaRPr lang="zh-CN" altLang="en-US" sz="1800">
              <a:solidFill>
                <a:schemeClr val="tx1"/>
              </a:solidFill>
            </a:endParaRPr>
          </a:p>
        </p:txBody>
      </p:sp>
      <p:pic>
        <p:nvPicPr>
          <p:cNvPr id="8" name="图片 7" descr="C:\Users\Asus\AppData\Local\Temp\WeChat Files\810278924040427759.png"/>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95524"/>
            <a:ext cx="3528392" cy="3168352"/>
          </a:xfrm>
          <a:prstGeom prst="rect">
            <a:avLst/>
          </a:prstGeom>
          <a:noFill/>
          <a:ln>
            <a:noFill/>
          </a:ln>
        </p:spPr>
      </p:pic>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269"/>
          <a:stretch/>
        </p:blipFill>
        <p:spPr bwMode="auto">
          <a:xfrm>
            <a:off x="4392948" y="924599"/>
            <a:ext cx="4531350" cy="383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127402"/>
            <a:ext cx="5626921" cy="36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806" y="2427734"/>
            <a:ext cx="64198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925" y="254000"/>
            <a:ext cx="238760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8757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 calcmode="lin" valueType="num">
                                      <p:cBhvr additive="base">
                                        <p:cTn id="24" dur="500" fill="hold"/>
                                        <p:tgtEl>
                                          <p:spTgt spid="3074"/>
                                        </p:tgtEl>
                                        <p:attrNameLst>
                                          <p:attrName>ppt_x</p:attrName>
                                        </p:attrNameLst>
                                      </p:cBhvr>
                                      <p:tavLst>
                                        <p:tav tm="0">
                                          <p:val>
                                            <p:strVal val="#ppt_x"/>
                                          </p:val>
                                        </p:tav>
                                        <p:tav tm="100000">
                                          <p:val>
                                            <p:strVal val="#ppt_x"/>
                                          </p:val>
                                        </p:tav>
                                      </p:tavLst>
                                    </p:anim>
                                    <p:anim calcmode="lin" valueType="num">
                                      <p:cBhvr additive="base">
                                        <p:cTn id="2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grpSp>
        <p:nvGrpSpPr>
          <p:cNvPr id="2" name="组合 30"/>
          <p:cNvGrpSpPr>
            <a:grpSpLocks/>
          </p:cNvGrpSpPr>
          <p:nvPr/>
        </p:nvGrpSpPr>
        <p:grpSpPr bwMode="auto">
          <a:xfrm>
            <a:off x="1216025" y="1492250"/>
            <a:ext cx="831850" cy="790575"/>
            <a:chOff x="0" y="0"/>
            <a:chExt cx="831692" cy="792088"/>
          </a:xfrm>
        </p:grpSpPr>
        <p:sp>
          <p:nvSpPr>
            <p:cNvPr id="16406" name="正五边形 5"/>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7" name="Freeform 72"/>
            <p:cNvSpPr>
              <a:spLocks noEditPoints="1" noChangeArrowheads="1"/>
            </p:cNvSpPr>
            <p:nvPr/>
          </p:nvSpPr>
          <p:spPr bwMode="auto">
            <a:xfrm>
              <a:off x="194807" y="196084"/>
              <a:ext cx="485110" cy="485984"/>
            </a:xfrm>
            <a:custGeom>
              <a:avLst/>
              <a:gdLst>
                <a:gd name="T0" fmla="*/ 397767 w 411"/>
                <a:gd name="T1" fmla="*/ 233555 h 412"/>
                <a:gd name="T2" fmla="*/ 335210 w 411"/>
                <a:gd name="T3" fmla="*/ 259506 h 412"/>
                <a:gd name="T4" fmla="*/ 293899 w 411"/>
                <a:gd name="T5" fmla="*/ 218221 h 412"/>
                <a:gd name="T6" fmla="*/ 334030 w 411"/>
                <a:gd name="T7" fmla="*/ 126214 h 412"/>
                <a:gd name="T8" fmla="*/ 207736 w 411"/>
                <a:gd name="T9" fmla="*/ 0 h 412"/>
                <a:gd name="T10" fmla="*/ 80262 w 411"/>
                <a:gd name="T11" fmla="*/ 126214 h 412"/>
                <a:gd name="T12" fmla="*/ 136917 w 411"/>
                <a:gd name="T13" fmla="*/ 231196 h 412"/>
                <a:gd name="T14" fmla="*/ 113310 w 411"/>
                <a:gd name="T15" fmla="*/ 313766 h 412"/>
                <a:gd name="T16" fmla="*/ 87343 w 411"/>
                <a:gd name="T17" fmla="*/ 310228 h 412"/>
                <a:gd name="T18" fmla="*/ 0 w 411"/>
                <a:gd name="T19" fmla="*/ 397516 h 412"/>
                <a:gd name="T20" fmla="*/ 87343 w 411"/>
                <a:gd name="T21" fmla="*/ 485984 h 412"/>
                <a:gd name="T22" fmla="*/ 175867 w 411"/>
                <a:gd name="T23" fmla="*/ 397516 h 412"/>
                <a:gd name="T24" fmla="*/ 129835 w 411"/>
                <a:gd name="T25" fmla="*/ 320844 h 412"/>
                <a:gd name="T26" fmla="*/ 153441 w 411"/>
                <a:gd name="T27" fmla="*/ 240633 h 412"/>
                <a:gd name="T28" fmla="*/ 207736 w 411"/>
                <a:gd name="T29" fmla="*/ 252429 h 412"/>
                <a:gd name="T30" fmla="*/ 280915 w 411"/>
                <a:gd name="T31" fmla="*/ 230017 h 412"/>
                <a:gd name="T32" fmla="*/ 324587 w 411"/>
                <a:gd name="T33" fmla="*/ 273661 h 412"/>
                <a:gd name="T34" fmla="*/ 309243 w 411"/>
                <a:gd name="T35" fmla="*/ 322023 h 412"/>
                <a:gd name="T36" fmla="*/ 397767 w 411"/>
                <a:gd name="T37" fmla="*/ 409312 h 412"/>
                <a:gd name="T38" fmla="*/ 485110 w 411"/>
                <a:gd name="T39" fmla="*/ 322023 h 412"/>
                <a:gd name="T40" fmla="*/ 397767 w 411"/>
                <a:gd name="T41" fmla="*/ 233555 h 412"/>
                <a:gd name="T42" fmla="*/ 158162 w 411"/>
                <a:gd name="T43" fmla="*/ 397516 h 412"/>
                <a:gd name="T44" fmla="*/ 87343 w 411"/>
                <a:gd name="T45" fmla="*/ 468290 h 412"/>
                <a:gd name="T46" fmla="*/ 16524 w 411"/>
                <a:gd name="T47" fmla="*/ 397516 h 412"/>
                <a:gd name="T48" fmla="*/ 87343 w 411"/>
                <a:gd name="T49" fmla="*/ 327921 h 412"/>
                <a:gd name="T50" fmla="*/ 158162 w 411"/>
                <a:gd name="T51" fmla="*/ 397516 h 412"/>
                <a:gd name="T52" fmla="*/ 97966 w 411"/>
                <a:gd name="T53" fmla="*/ 126214 h 412"/>
                <a:gd name="T54" fmla="*/ 207736 w 411"/>
                <a:gd name="T55" fmla="*/ 16514 h 412"/>
                <a:gd name="T56" fmla="*/ 316325 w 411"/>
                <a:gd name="T57" fmla="*/ 126214 h 412"/>
                <a:gd name="T58" fmla="*/ 207736 w 411"/>
                <a:gd name="T59" fmla="*/ 235915 h 412"/>
                <a:gd name="T60" fmla="*/ 97966 w 411"/>
                <a:gd name="T61" fmla="*/ 126214 h 412"/>
                <a:gd name="T62" fmla="*/ 397767 w 411"/>
                <a:gd name="T63" fmla="*/ 391618 h 412"/>
                <a:gd name="T64" fmla="*/ 326948 w 411"/>
                <a:gd name="T65" fmla="*/ 322023 h 412"/>
                <a:gd name="T66" fmla="*/ 397767 w 411"/>
                <a:gd name="T67" fmla="*/ 251249 h 412"/>
                <a:gd name="T68" fmla="*/ 468586 w 411"/>
                <a:gd name="T69" fmla="*/ 322023 h 412"/>
                <a:gd name="T70" fmla="*/ 397767 w 411"/>
                <a:gd name="T71" fmla="*/ 391618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5" name="组合 17"/>
          <p:cNvGrpSpPr>
            <a:grpSpLocks/>
          </p:cNvGrpSpPr>
          <p:nvPr/>
        </p:nvGrpSpPr>
        <p:grpSpPr bwMode="auto">
          <a:xfrm>
            <a:off x="3347915" y="2698750"/>
            <a:ext cx="831850" cy="790575"/>
            <a:chOff x="0" y="0"/>
            <a:chExt cx="831692" cy="792088"/>
          </a:xfrm>
        </p:grpSpPr>
        <p:sp>
          <p:nvSpPr>
            <p:cNvPr id="16400" name="正五边形 8"/>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1" name="Freeform 77"/>
            <p:cNvSpPr>
              <a:spLocks noEditPoints="1" noChangeArrowheads="1"/>
            </p:cNvSpPr>
            <p:nvPr/>
          </p:nvSpPr>
          <p:spPr bwMode="auto">
            <a:xfrm>
              <a:off x="172291" y="282760"/>
              <a:ext cx="487109" cy="334145"/>
            </a:xfrm>
            <a:custGeom>
              <a:avLst/>
              <a:gdLst>
                <a:gd name="T0" fmla="*/ 401010 w 413"/>
                <a:gd name="T1" fmla="*/ 334145 h 283"/>
                <a:gd name="T2" fmla="*/ 86099 w 413"/>
                <a:gd name="T3" fmla="*/ 334145 h 283"/>
                <a:gd name="T4" fmla="*/ 84920 w 413"/>
                <a:gd name="T5" fmla="*/ 334145 h 283"/>
                <a:gd name="T6" fmla="*/ 0 w 413"/>
                <a:gd name="T7" fmla="*/ 246771 h 283"/>
                <a:gd name="T8" fmla="*/ 82561 w 413"/>
                <a:gd name="T9" fmla="*/ 159398 h 283"/>
                <a:gd name="T10" fmla="*/ 77843 w 413"/>
                <a:gd name="T11" fmla="*/ 126337 h 283"/>
                <a:gd name="T12" fmla="*/ 204043 w 413"/>
                <a:gd name="T13" fmla="*/ 0 h 283"/>
                <a:gd name="T14" fmla="*/ 321987 w 413"/>
                <a:gd name="T15" fmla="*/ 81470 h 283"/>
                <a:gd name="T16" fmla="*/ 321987 w 413"/>
                <a:gd name="T17" fmla="*/ 81470 h 283"/>
                <a:gd name="T18" fmla="*/ 408086 w 413"/>
                <a:gd name="T19" fmla="*/ 159398 h 283"/>
                <a:gd name="T20" fmla="*/ 487109 w 413"/>
                <a:gd name="T21" fmla="*/ 246771 h 283"/>
                <a:gd name="T22" fmla="*/ 402189 w 413"/>
                <a:gd name="T23" fmla="*/ 334145 h 283"/>
                <a:gd name="T24" fmla="*/ 401010 w 413"/>
                <a:gd name="T25" fmla="*/ 334145 h 283"/>
                <a:gd name="T26" fmla="*/ 86099 w 413"/>
                <a:gd name="T27" fmla="*/ 316434 h 283"/>
                <a:gd name="T28" fmla="*/ 399830 w 413"/>
                <a:gd name="T29" fmla="*/ 316434 h 283"/>
                <a:gd name="T30" fmla="*/ 401010 w 413"/>
                <a:gd name="T31" fmla="*/ 316434 h 283"/>
                <a:gd name="T32" fmla="*/ 469417 w 413"/>
                <a:gd name="T33" fmla="*/ 246771 h 283"/>
                <a:gd name="T34" fmla="*/ 399830 w 413"/>
                <a:gd name="T35" fmla="*/ 177109 h 283"/>
                <a:gd name="T36" fmla="*/ 391574 w 413"/>
                <a:gd name="T37" fmla="*/ 167663 h 283"/>
                <a:gd name="T38" fmla="*/ 321987 w 413"/>
                <a:gd name="T39" fmla="*/ 98000 h 283"/>
                <a:gd name="T40" fmla="*/ 316090 w 413"/>
                <a:gd name="T41" fmla="*/ 99181 h 283"/>
                <a:gd name="T42" fmla="*/ 307834 w 413"/>
                <a:gd name="T43" fmla="*/ 93277 h 283"/>
                <a:gd name="T44" fmla="*/ 204043 w 413"/>
                <a:gd name="T45" fmla="*/ 17711 h 283"/>
                <a:gd name="T46" fmla="*/ 95535 w 413"/>
                <a:gd name="T47" fmla="*/ 126337 h 283"/>
                <a:gd name="T48" fmla="*/ 102611 w 413"/>
                <a:gd name="T49" fmla="*/ 165301 h 283"/>
                <a:gd name="T50" fmla="*/ 101432 w 413"/>
                <a:gd name="T51" fmla="*/ 173566 h 283"/>
                <a:gd name="T52" fmla="*/ 93176 w 413"/>
                <a:gd name="T53" fmla="*/ 177109 h 283"/>
                <a:gd name="T54" fmla="*/ 86099 w 413"/>
                <a:gd name="T55" fmla="*/ 177109 h 283"/>
                <a:gd name="T56" fmla="*/ 16512 w 413"/>
                <a:gd name="T57" fmla="*/ 246771 h 283"/>
                <a:gd name="T58" fmla="*/ 86099 w 413"/>
                <a:gd name="T59" fmla="*/ 316434 h 283"/>
                <a:gd name="T60" fmla="*/ 86099 w 413"/>
                <a:gd name="T61" fmla="*/ 316434 h 2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3"/>
                <a:gd name="T94" fmla="*/ 0 h 283"/>
                <a:gd name="T95" fmla="*/ 413 w 413"/>
                <a:gd name="T96" fmla="*/ 283 h 2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51" name="TextBox 7"/>
          <p:cNvSpPr>
            <a:spLocks noChangeArrowheads="1"/>
          </p:cNvSpPr>
          <p:nvPr/>
        </p:nvSpPr>
        <p:spPr bwMode="auto">
          <a:xfrm>
            <a:off x="251699" y="2718617"/>
            <a:ext cx="41042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latin typeface="宋体" pitchFamily="2" charset="-122"/>
                <a:sym typeface="宋体" pitchFamily="2" charset="-122"/>
              </a:rPr>
              <a:t>项目名称：</a:t>
            </a:r>
            <a:endParaRPr lang="en-US" altLang="zh-CN" sz="1600" b="1" dirty="0">
              <a:latin typeface="宋体" pitchFamily="2" charset="-122"/>
              <a:sym typeface="宋体" pitchFamily="2" charset="-122"/>
            </a:endParaRPr>
          </a:p>
          <a:p>
            <a:endParaRPr lang="en-US" altLang="zh-CN" sz="1600" b="1" dirty="0">
              <a:latin typeface="宋体" pitchFamily="2" charset="-122"/>
              <a:sym typeface="宋体" pitchFamily="2" charset="-122"/>
            </a:endParaRPr>
          </a:p>
          <a:p>
            <a:r>
              <a:rPr lang="zh-CN" altLang="en-US" sz="1600" b="1" dirty="0">
                <a:latin typeface="宋体" pitchFamily="2" charset="-122"/>
                <a:sym typeface="宋体" pitchFamily="2" charset="-122"/>
              </a:rPr>
              <a:t>案例教学</a:t>
            </a:r>
            <a:r>
              <a:rPr lang="zh-CN" altLang="en-US" sz="1600" b="1" dirty="0" smtClean="0">
                <a:latin typeface="宋体" pitchFamily="2" charset="-122"/>
                <a:sym typeface="宋体" pitchFamily="2" charset="-122"/>
              </a:rPr>
              <a:t>系统</a:t>
            </a:r>
            <a:endParaRPr lang="en-US" altLang="zh-CN" sz="1600" b="1" dirty="0" smtClean="0">
              <a:latin typeface="宋体" pitchFamily="2" charset="-122"/>
              <a:sym typeface="宋体" pitchFamily="2" charset="-122"/>
            </a:endParaRPr>
          </a:p>
          <a:p>
            <a:endParaRPr lang="zh-CN" altLang="en-US" sz="1600" b="1" dirty="0">
              <a:latin typeface="宋体" pitchFamily="2" charset="-122"/>
              <a:sym typeface="宋体" pitchFamily="2" charset="-122"/>
            </a:endParaRPr>
          </a:p>
          <a:p>
            <a:r>
              <a:rPr lang="en-US" altLang="zh-CN" sz="1600" b="1" dirty="0">
                <a:latin typeface="Microsoft JhengHei UI" pitchFamily="34" charset="-120"/>
                <a:ea typeface="Microsoft JhengHei UI" pitchFamily="34" charset="-120"/>
                <a:sym typeface="宋体" pitchFamily="2" charset="-122"/>
              </a:rPr>
              <a:t>Project Based Case Learning System</a:t>
            </a:r>
          </a:p>
        </p:txBody>
      </p:sp>
      <p:grpSp>
        <p:nvGrpSpPr>
          <p:cNvPr id="3" name="组合 12"/>
          <p:cNvGrpSpPr>
            <a:grpSpLocks/>
          </p:cNvGrpSpPr>
          <p:nvPr/>
        </p:nvGrpSpPr>
        <p:grpSpPr bwMode="auto">
          <a:xfrm>
            <a:off x="7164180" y="2698750"/>
            <a:ext cx="831850" cy="790575"/>
            <a:chOff x="0" y="0"/>
            <a:chExt cx="831692" cy="792088"/>
          </a:xfrm>
        </p:grpSpPr>
        <p:sp>
          <p:nvSpPr>
            <p:cNvPr id="16404" name="正五边形 10"/>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5" name="Freeform 13"/>
            <p:cNvSpPr>
              <a:spLocks noEditPoints="1" noChangeArrowheads="1"/>
            </p:cNvSpPr>
            <p:nvPr/>
          </p:nvSpPr>
          <p:spPr bwMode="auto">
            <a:xfrm>
              <a:off x="284457" y="207649"/>
              <a:ext cx="262778" cy="484369"/>
            </a:xfrm>
            <a:custGeom>
              <a:avLst/>
              <a:gdLst>
                <a:gd name="T0" fmla="*/ 4308 w 122"/>
                <a:gd name="T1" fmla="*/ 139929 h 225"/>
                <a:gd name="T2" fmla="*/ 30155 w 122"/>
                <a:gd name="T3" fmla="*/ 165762 h 225"/>
                <a:gd name="T4" fmla="*/ 36617 w 122"/>
                <a:gd name="T5" fmla="*/ 163609 h 225"/>
                <a:gd name="T6" fmla="*/ 256316 w 122"/>
                <a:gd name="T7" fmla="*/ 90416 h 225"/>
                <a:gd name="T8" fmla="*/ 256316 w 122"/>
                <a:gd name="T9" fmla="*/ 64583 h 225"/>
                <a:gd name="T10" fmla="*/ 226161 w 122"/>
                <a:gd name="T11" fmla="*/ 49513 h 225"/>
                <a:gd name="T12" fmla="*/ 6462 w 122"/>
                <a:gd name="T13" fmla="*/ 122707 h 225"/>
                <a:gd name="T14" fmla="*/ 232623 w 122"/>
                <a:gd name="T15" fmla="*/ 60277 h 225"/>
                <a:gd name="T16" fmla="*/ 245547 w 122"/>
                <a:gd name="T17" fmla="*/ 75346 h 225"/>
                <a:gd name="T18" fmla="*/ 239085 w 122"/>
                <a:gd name="T19" fmla="*/ 90416 h 225"/>
                <a:gd name="T20" fmla="*/ 30155 w 122"/>
                <a:gd name="T21" fmla="*/ 152845 h 225"/>
                <a:gd name="T22" fmla="*/ 19385 w 122"/>
                <a:gd name="T23" fmla="*/ 144234 h 225"/>
                <a:gd name="T24" fmla="*/ 17231 w 122"/>
                <a:gd name="T25" fmla="*/ 127012 h 225"/>
                <a:gd name="T26" fmla="*/ 228315 w 122"/>
                <a:gd name="T27" fmla="*/ 60277 h 225"/>
                <a:gd name="T28" fmla="*/ 30155 w 122"/>
                <a:gd name="T29" fmla="*/ 92568 h 225"/>
                <a:gd name="T30" fmla="*/ 142159 w 122"/>
                <a:gd name="T31" fmla="*/ 60277 h 225"/>
                <a:gd name="T32" fmla="*/ 157236 w 122"/>
                <a:gd name="T33" fmla="*/ 21528 h 225"/>
                <a:gd name="T34" fmla="*/ 19385 w 122"/>
                <a:gd name="T35" fmla="*/ 36597 h 225"/>
                <a:gd name="T36" fmla="*/ 6462 w 122"/>
                <a:gd name="T37" fmla="*/ 75346 h 225"/>
                <a:gd name="T38" fmla="*/ 131389 w 122"/>
                <a:gd name="T39" fmla="*/ 17222 h 225"/>
                <a:gd name="T40" fmla="*/ 144313 w 122"/>
                <a:gd name="T41" fmla="*/ 25833 h 225"/>
                <a:gd name="T42" fmla="*/ 140005 w 122"/>
                <a:gd name="T43" fmla="*/ 47361 h 225"/>
                <a:gd name="T44" fmla="*/ 30155 w 122"/>
                <a:gd name="T45" fmla="*/ 79652 h 225"/>
                <a:gd name="T46" fmla="*/ 17231 w 122"/>
                <a:gd name="T47" fmla="*/ 64583 h 225"/>
                <a:gd name="T48" fmla="*/ 258470 w 122"/>
                <a:gd name="T49" fmla="*/ 217428 h 225"/>
                <a:gd name="T50" fmla="*/ 226161 w 122"/>
                <a:gd name="T51" fmla="*/ 193748 h 225"/>
                <a:gd name="T52" fmla="*/ 155082 w 122"/>
                <a:gd name="T53" fmla="*/ 236803 h 225"/>
                <a:gd name="T54" fmla="*/ 118465 w 122"/>
                <a:gd name="T55" fmla="*/ 297080 h 225"/>
                <a:gd name="T56" fmla="*/ 114158 w 122"/>
                <a:gd name="T57" fmla="*/ 213122 h 225"/>
                <a:gd name="T58" fmla="*/ 256316 w 122"/>
                <a:gd name="T59" fmla="*/ 163609 h 225"/>
                <a:gd name="T60" fmla="*/ 256316 w 122"/>
                <a:gd name="T61" fmla="*/ 137776 h 225"/>
                <a:gd name="T62" fmla="*/ 19385 w 122"/>
                <a:gd name="T63" fmla="*/ 182984 h 225"/>
                <a:gd name="T64" fmla="*/ 2154 w 122"/>
                <a:gd name="T65" fmla="*/ 208817 h 225"/>
                <a:gd name="T66" fmla="*/ 6462 w 122"/>
                <a:gd name="T67" fmla="*/ 219581 h 225"/>
                <a:gd name="T68" fmla="*/ 23693 w 122"/>
                <a:gd name="T69" fmla="*/ 236803 h 225"/>
                <a:gd name="T70" fmla="*/ 60310 w 122"/>
                <a:gd name="T71" fmla="*/ 260483 h 225"/>
                <a:gd name="T72" fmla="*/ 36617 w 122"/>
                <a:gd name="T73" fmla="*/ 297080 h 225"/>
                <a:gd name="T74" fmla="*/ 86157 w 122"/>
                <a:gd name="T75" fmla="*/ 449925 h 225"/>
                <a:gd name="T76" fmla="*/ 114158 w 122"/>
                <a:gd name="T77" fmla="*/ 484369 h 225"/>
                <a:gd name="T78" fmla="*/ 187391 w 122"/>
                <a:gd name="T79" fmla="*/ 460689 h 225"/>
                <a:gd name="T80" fmla="*/ 236931 w 122"/>
                <a:gd name="T81" fmla="*/ 402564 h 225"/>
                <a:gd name="T82" fmla="*/ 213238 w 122"/>
                <a:gd name="T83" fmla="*/ 297080 h 225"/>
                <a:gd name="T84" fmla="*/ 224007 w 122"/>
                <a:gd name="T85" fmla="*/ 251872 h 225"/>
                <a:gd name="T86" fmla="*/ 258470 w 122"/>
                <a:gd name="T87" fmla="*/ 217428 h 225"/>
                <a:gd name="T88" fmla="*/ 101234 w 122"/>
                <a:gd name="T89" fmla="*/ 217428 h 225"/>
                <a:gd name="T90" fmla="*/ 105542 w 122"/>
                <a:gd name="T91" fmla="*/ 297080 h 225"/>
                <a:gd name="T92" fmla="*/ 75387 w 122"/>
                <a:gd name="T93" fmla="*/ 260483 h 225"/>
                <a:gd name="T94" fmla="*/ 51694 w 122"/>
                <a:gd name="T95" fmla="*/ 232497 h 225"/>
                <a:gd name="T96" fmla="*/ 25847 w 122"/>
                <a:gd name="T97" fmla="*/ 223886 h 225"/>
                <a:gd name="T98" fmla="*/ 17231 w 122"/>
                <a:gd name="T99" fmla="*/ 208817 h 225"/>
                <a:gd name="T100" fmla="*/ 17231 w 122"/>
                <a:gd name="T101" fmla="*/ 200206 h 225"/>
                <a:gd name="T102" fmla="*/ 25847 w 122"/>
                <a:gd name="T103" fmla="*/ 193748 h 225"/>
                <a:gd name="T104" fmla="*/ 51694 w 122"/>
                <a:gd name="T105" fmla="*/ 185137 h 225"/>
                <a:gd name="T106" fmla="*/ 232623 w 122"/>
                <a:gd name="T107" fmla="*/ 133471 h 225"/>
                <a:gd name="T108" fmla="*/ 245547 w 122"/>
                <a:gd name="T109" fmla="*/ 148540 h 225"/>
                <a:gd name="T110" fmla="*/ 239085 w 122"/>
                <a:gd name="T111" fmla="*/ 163609 h 225"/>
                <a:gd name="T112" fmla="*/ 92618 w 122"/>
                <a:gd name="T113" fmla="*/ 210970 h 225"/>
                <a:gd name="T114" fmla="*/ 221854 w 122"/>
                <a:gd name="T115" fmla="*/ 238955 h 225"/>
                <a:gd name="T116" fmla="*/ 198160 w 122"/>
                <a:gd name="T117" fmla="*/ 297080 h 225"/>
                <a:gd name="T118" fmla="*/ 168006 w 122"/>
                <a:gd name="T119" fmla="*/ 236803 h 225"/>
                <a:gd name="T120" fmla="*/ 228315 w 122"/>
                <a:gd name="T121" fmla="*/ 206664 h 225"/>
                <a:gd name="T122" fmla="*/ 245547 w 122"/>
                <a:gd name="T123" fmla="*/ 221733 h 2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2"/>
                <a:gd name="T187" fmla="*/ 0 h 225"/>
                <a:gd name="T188" fmla="*/ 122 w 122"/>
                <a:gd name="T189" fmla="*/ 225 h 2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grpSp>
        <p:nvGrpSpPr>
          <p:cNvPr id="4" name="组合 16"/>
          <p:cNvGrpSpPr>
            <a:grpSpLocks/>
          </p:cNvGrpSpPr>
          <p:nvPr/>
        </p:nvGrpSpPr>
        <p:grpSpPr bwMode="auto">
          <a:xfrm>
            <a:off x="5076035" y="1535113"/>
            <a:ext cx="831850" cy="792162"/>
            <a:chOff x="0" y="0"/>
            <a:chExt cx="831692" cy="792088"/>
          </a:xfrm>
        </p:grpSpPr>
        <p:sp>
          <p:nvSpPr>
            <p:cNvPr id="16402" name="正五边形 9"/>
            <p:cNvSpPr>
              <a:spLocks noChangeArrowheads="1"/>
            </p:cNvSpPr>
            <p:nvPr/>
          </p:nvSpPr>
          <p:spPr bwMode="auto">
            <a:xfrm>
              <a:off x="0" y="0"/>
              <a:ext cx="831692" cy="792088"/>
            </a:xfrm>
            <a:prstGeom prst="pentagon">
              <a:avLst/>
            </a:prstGeom>
            <a:noFill/>
            <a:ln w="25400">
              <a:solidFill>
                <a:srgbClr val="E36C09"/>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403" name="Freeform 78"/>
            <p:cNvSpPr>
              <a:spLocks noEditPoints="1" noChangeArrowheads="1"/>
            </p:cNvSpPr>
            <p:nvPr/>
          </p:nvSpPr>
          <p:spPr bwMode="auto">
            <a:xfrm>
              <a:off x="221768" y="250987"/>
              <a:ext cx="409671" cy="409565"/>
            </a:xfrm>
            <a:custGeom>
              <a:avLst/>
              <a:gdLst>
                <a:gd name="T0" fmla="*/ 205426 w 347"/>
                <a:gd name="T1" fmla="*/ 0 h 347"/>
                <a:gd name="T2" fmla="*/ 0 w 347"/>
                <a:gd name="T3" fmla="*/ 205373 h 347"/>
                <a:gd name="T4" fmla="*/ 205426 w 347"/>
                <a:gd name="T5" fmla="*/ 409565 h 347"/>
                <a:gd name="T6" fmla="*/ 409671 w 347"/>
                <a:gd name="T7" fmla="*/ 205373 h 347"/>
                <a:gd name="T8" fmla="*/ 205426 w 347"/>
                <a:gd name="T9" fmla="*/ 0 h 347"/>
                <a:gd name="T10" fmla="*/ 391962 w 347"/>
                <a:gd name="T11" fmla="*/ 195930 h 347"/>
                <a:gd name="T12" fmla="*/ 334112 w 347"/>
                <a:gd name="T13" fmla="*/ 195930 h 347"/>
                <a:gd name="T14" fmla="*/ 272720 w 347"/>
                <a:gd name="T15" fmla="*/ 30688 h 347"/>
                <a:gd name="T16" fmla="*/ 391962 w 347"/>
                <a:gd name="T17" fmla="*/ 195930 h 347"/>
                <a:gd name="T18" fmla="*/ 205426 w 347"/>
                <a:gd name="T19" fmla="*/ 391860 h 347"/>
                <a:gd name="T20" fmla="*/ 173549 w 347"/>
                <a:gd name="T21" fmla="*/ 213635 h 347"/>
                <a:gd name="T22" fmla="*/ 236122 w 347"/>
                <a:gd name="T23" fmla="*/ 213635 h 347"/>
                <a:gd name="T24" fmla="*/ 205426 w 347"/>
                <a:gd name="T25" fmla="*/ 391860 h 347"/>
                <a:gd name="T26" fmla="*/ 173549 w 347"/>
                <a:gd name="T27" fmla="*/ 195930 h 347"/>
                <a:gd name="T28" fmla="*/ 205426 w 347"/>
                <a:gd name="T29" fmla="*/ 17705 h 347"/>
                <a:gd name="T30" fmla="*/ 205426 w 347"/>
                <a:gd name="T31" fmla="*/ 17705 h 347"/>
                <a:gd name="T32" fmla="*/ 236122 w 347"/>
                <a:gd name="T33" fmla="*/ 195930 h 347"/>
                <a:gd name="T34" fmla="*/ 173549 w 347"/>
                <a:gd name="T35" fmla="*/ 195930 h 347"/>
                <a:gd name="T36" fmla="*/ 180633 w 347"/>
                <a:gd name="T37" fmla="*/ 22426 h 347"/>
                <a:gd name="T38" fmla="*/ 157021 w 347"/>
                <a:gd name="T39" fmla="*/ 195930 h 347"/>
                <a:gd name="T40" fmla="*/ 93268 w 347"/>
                <a:gd name="T41" fmla="*/ 195930 h 347"/>
                <a:gd name="T42" fmla="*/ 180633 w 347"/>
                <a:gd name="T43" fmla="*/ 22426 h 347"/>
                <a:gd name="T44" fmla="*/ 157021 w 347"/>
                <a:gd name="T45" fmla="*/ 213635 h 347"/>
                <a:gd name="T46" fmla="*/ 180633 w 347"/>
                <a:gd name="T47" fmla="*/ 388320 h 347"/>
                <a:gd name="T48" fmla="*/ 93268 w 347"/>
                <a:gd name="T49" fmla="*/ 213635 h 347"/>
                <a:gd name="T50" fmla="*/ 157021 w 347"/>
                <a:gd name="T51" fmla="*/ 213635 h 347"/>
                <a:gd name="T52" fmla="*/ 229038 w 347"/>
                <a:gd name="T53" fmla="*/ 388320 h 347"/>
                <a:gd name="T54" fmla="*/ 253831 w 347"/>
                <a:gd name="T55" fmla="*/ 213635 h 347"/>
                <a:gd name="T56" fmla="*/ 316403 w 347"/>
                <a:gd name="T57" fmla="*/ 213635 h 347"/>
                <a:gd name="T58" fmla="*/ 229038 w 347"/>
                <a:gd name="T59" fmla="*/ 388320 h 347"/>
                <a:gd name="T60" fmla="*/ 253831 w 347"/>
                <a:gd name="T61" fmla="*/ 195930 h 347"/>
                <a:gd name="T62" fmla="*/ 229038 w 347"/>
                <a:gd name="T63" fmla="*/ 22426 h 347"/>
                <a:gd name="T64" fmla="*/ 316403 w 347"/>
                <a:gd name="T65" fmla="*/ 195930 h 347"/>
                <a:gd name="T66" fmla="*/ 253831 w 347"/>
                <a:gd name="T67" fmla="*/ 195930 h 347"/>
                <a:gd name="T68" fmla="*/ 138131 w 347"/>
                <a:gd name="T69" fmla="*/ 30688 h 347"/>
                <a:gd name="T70" fmla="*/ 75559 w 347"/>
                <a:gd name="T71" fmla="*/ 195930 h 347"/>
                <a:gd name="T72" fmla="*/ 17709 w 347"/>
                <a:gd name="T73" fmla="*/ 195930 h 347"/>
                <a:gd name="T74" fmla="*/ 138131 w 347"/>
                <a:gd name="T75" fmla="*/ 30688 h 347"/>
                <a:gd name="T76" fmla="*/ 17709 w 347"/>
                <a:gd name="T77" fmla="*/ 213635 h 347"/>
                <a:gd name="T78" fmla="*/ 75559 w 347"/>
                <a:gd name="T79" fmla="*/ 213635 h 347"/>
                <a:gd name="T80" fmla="*/ 138131 w 347"/>
                <a:gd name="T81" fmla="*/ 380057 h 347"/>
                <a:gd name="T82" fmla="*/ 17709 w 347"/>
                <a:gd name="T83" fmla="*/ 213635 h 347"/>
                <a:gd name="T84" fmla="*/ 272720 w 347"/>
                <a:gd name="T85" fmla="*/ 380057 h 347"/>
                <a:gd name="T86" fmla="*/ 334112 w 347"/>
                <a:gd name="T87" fmla="*/ 213635 h 347"/>
                <a:gd name="T88" fmla="*/ 391962 w 347"/>
                <a:gd name="T89" fmla="*/ 213635 h 347"/>
                <a:gd name="T90" fmla="*/ 272720 w 347"/>
                <a:gd name="T91" fmla="*/ 380057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lstStyle/>
            <a:p>
              <a:endParaRPr lang="zh-CN" altLang="zh-CN" sz="1100">
                <a:solidFill>
                  <a:srgbClr val="000000"/>
                </a:solidFill>
                <a:latin typeface="Calibri" pitchFamily="34" charset="0"/>
                <a:sym typeface="Calibri" pitchFamily="34" charset="0"/>
              </a:endParaRPr>
            </a:p>
          </p:txBody>
        </p:sp>
      </p:gr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项目</a:t>
            </a:r>
            <a:r>
              <a:rPr lang="zh-CN" altLang="en-US" sz="2800" b="1" dirty="0">
                <a:solidFill>
                  <a:schemeClr val="bg1"/>
                </a:solidFill>
                <a:latin typeface="Calibri" pitchFamily="34" charset="0"/>
                <a:sym typeface="Calibri" pitchFamily="34" charset="0"/>
              </a:rPr>
              <a:t>概述</a:t>
            </a:r>
            <a:endParaRPr lang="zh-CN" altLang="en-US" sz="2800" b="1" dirty="0">
              <a:solidFill>
                <a:schemeClr val="bg1"/>
              </a:solidFill>
              <a:latin typeface="Calibri" pitchFamily="34" charset="0"/>
              <a:sym typeface="宋体" pitchFamily="2" charset="-122"/>
            </a:endParaRPr>
          </a:p>
        </p:txBody>
      </p:sp>
      <p:cxnSp>
        <p:nvCxnSpPr>
          <p:cNvPr id="6162" name="直接连接符 19"/>
          <p:cNvCxnSpPr>
            <a:cxnSpLocks noChangeShapeType="1"/>
            <a:stCxn id="16406" idx="4"/>
            <a:endCxn id="16400" idx="1"/>
          </p:cNvCxnSpPr>
          <p:nvPr/>
        </p:nvCxnSpPr>
        <p:spPr bwMode="auto">
          <a:xfrm>
            <a:off x="1889005" y="2282823"/>
            <a:ext cx="1458911" cy="71789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3" name="直接连接符 21"/>
          <p:cNvCxnSpPr>
            <a:cxnSpLocks noChangeShapeType="1"/>
            <a:stCxn id="16402" idx="2"/>
            <a:endCxn id="16400" idx="5"/>
          </p:cNvCxnSpPr>
          <p:nvPr/>
        </p:nvCxnSpPr>
        <p:spPr bwMode="auto">
          <a:xfrm flipH="1">
            <a:off x="4179764" y="2327273"/>
            <a:ext cx="1055141"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cxnSp>
        <p:nvCxnSpPr>
          <p:cNvPr id="6164" name="直接连接符 24"/>
          <p:cNvCxnSpPr>
            <a:cxnSpLocks noChangeShapeType="1"/>
            <a:stCxn id="16404" idx="1"/>
            <a:endCxn id="16402" idx="4"/>
          </p:cNvCxnSpPr>
          <p:nvPr/>
        </p:nvCxnSpPr>
        <p:spPr bwMode="auto">
          <a:xfrm flipH="1" flipV="1">
            <a:off x="5749015" y="2327273"/>
            <a:ext cx="1415166" cy="673449"/>
          </a:xfrm>
          <a:prstGeom prst="line">
            <a:avLst/>
          </a:prstGeom>
          <a:noFill/>
          <a:ln w="9525">
            <a:solidFill>
              <a:srgbClr val="E36C09"/>
            </a:solidFill>
            <a:prstDash val="dash"/>
            <a:miter lim="800000"/>
            <a:headEnd/>
            <a:tailEnd/>
          </a:ln>
          <a:extLst>
            <a:ext uri="{909E8E84-426E-40DD-AFC4-6F175D3DCCD1}">
              <a14:hiddenFill xmlns:a14="http://schemas.microsoft.com/office/drawing/2010/main">
                <a:noFill/>
              </a14:hiddenFill>
            </a:ext>
          </a:extLst>
        </p:spPr>
      </p:cxnSp>
      <p:sp>
        <p:nvSpPr>
          <p:cNvPr id="6165" name="TextBox 27"/>
          <p:cNvSpPr>
            <a:spLocks noChangeArrowheads="1"/>
          </p:cNvSpPr>
          <p:nvPr/>
        </p:nvSpPr>
        <p:spPr bwMode="auto">
          <a:xfrm>
            <a:off x="3059342" y="1687959"/>
            <a:ext cx="1944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项目负责人：</a:t>
            </a:r>
            <a:endParaRPr lang="en-US" altLang="zh-CN" sz="1600" b="1" dirty="0">
              <a:solidFill>
                <a:srgbClr val="000000"/>
              </a:solidFill>
              <a:latin typeface="Calibri" pitchFamily="34" charset="0"/>
              <a:sym typeface="宋体" pitchFamily="2" charset="-122"/>
            </a:endParaRPr>
          </a:p>
          <a:p>
            <a:endParaRPr lang="en-US" altLang="zh-CN" sz="1600" b="1" dirty="0">
              <a:solidFill>
                <a:srgbClr val="000000"/>
              </a:solidFill>
              <a:latin typeface="Calibri" pitchFamily="34" charset="0"/>
              <a:sym typeface="宋体" pitchFamily="2" charset="-122"/>
            </a:endParaRPr>
          </a:p>
          <a:p>
            <a:r>
              <a:rPr lang="en-US" altLang="zh-CN" sz="1600" b="1" dirty="0">
                <a:solidFill>
                  <a:srgbClr val="000000"/>
                </a:solidFill>
                <a:latin typeface="Calibri" pitchFamily="34" charset="0"/>
                <a:sym typeface="宋体" pitchFamily="2" charset="-122"/>
              </a:rPr>
              <a:t>PRD2018-G02</a:t>
            </a:r>
            <a:endParaRPr lang="zh-CN" altLang="en-US" sz="1600" b="1" dirty="0">
              <a:solidFill>
                <a:srgbClr val="000000"/>
              </a:solidFill>
              <a:latin typeface="Calibri" pitchFamily="34" charset="0"/>
              <a:sym typeface="宋体" pitchFamily="2" charset="-122"/>
            </a:endParaRPr>
          </a:p>
        </p:txBody>
      </p:sp>
      <p:sp>
        <p:nvSpPr>
          <p:cNvPr id="6166" name="TextBox 28"/>
          <p:cNvSpPr>
            <a:spLocks noChangeArrowheads="1"/>
          </p:cNvSpPr>
          <p:nvPr/>
        </p:nvSpPr>
        <p:spPr bwMode="auto">
          <a:xfrm>
            <a:off x="4931472" y="2794000"/>
            <a:ext cx="19446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rgbClr val="000000"/>
                </a:solidFill>
                <a:latin typeface="Calibri" pitchFamily="34" charset="0"/>
                <a:sym typeface="宋体" pitchFamily="2" charset="-122"/>
              </a:rPr>
              <a:t>项目模型：</a:t>
            </a:r>
          </a:p>
          <a:p>
            <a:endParaRPr lang="en-US" altLang="zh-CN" sz="1600" b="1" dirty="0">
              <a:solidFill>
                <a:srgbClr val="000000"/>
              </a:solidFill>
              <a:latin typeface="Calibri" pitchFamily="34" charset="0"/>
              <a:sym typeface="宋体" pitchFamily="2" charset="-122"/>
            </a:endParaRPr>
          </a:p>
          <a:p>
            <a:r>
              <a:rPr lang="zh-CN" altLang="en-US" sz="1600" b="1" dirty="0">
                <a:solidFill>
                  <a:srgbClr val="000000"/>
                </a:solidFill>
                <a:latin typeface="Calibri" pitchFamily="34" charset="0"/>
                <a:sym typeface="宋体" pitchFamily="2" charset="-122"/>
              </a:rPr>
              <a:t>采用逆瀑布模型</a:t>
            </a:r>
          </a:p>
          <a:p>
            <a:endParaRPr lang="zh-CN" altLang="en-US" sz="1600" b="1" dirty="0">
              <a:solidFill>
                <a:srgbClr val="000000"/>
              </a:solidFill>
              <a:latin typeface="Calibri" pitchFamily="34" charset="0"/>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11</a:t>
            </a:fld>
            <a:endParaRPr lang="zh-CN" altLang="en-US" sz="1800">
              <a:solidFill>
                <a:schemeClr val="tx1"/>
              </a:solidFill>
            </a:endParaRPr>
          </a:p>
        </p:txBody>
      </p:sp>
    </p:spTree>
    <p:extLst>
      <p:ext uri="{BB962C8B-B14F-4D97-AF65-F5344CB8AC3E}">
        <p14:creationId xmlns:p14="http://schemas.microsoft.com/office/powerpoint/2010/main" val="1064299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151"/>
                                        </p:tgtEl>
                                        <p:attrNameLst>
                                          <p:attrName>style.visibility</p:attrName>
                                        </p:attrNameLst>
                                      </p:cBhvr>
                                      <p:to>
                                        <p:strVal val="visible"/>
                                      </p:to>
                                    </p:set>
                                    <p:animEffect>
                                      <p:cBhvr>
                                        <p:cTn id="18" dur="500"/>
                                        <p:tgtEl>
                                          <p:spTgt spid="6151"/>
                                        </p:tgtEl>
                                      </p:cBhvr>
                                    </p:animEffect>
                                  </p:childTnLst>
                                </p:cTn>
                              </p:par>
                            </p:childTnLst>
                          </p:cTn>
                        </p:par>
                        <p:par>
                          <p:cTn id="19" fill="hold" nodeType="afterGroup">
                            <p:stCondLst>
                              <p:cond delay="2000"/>
                            </p:stCondLst>
                            <p:childTnLst>
                              <p:par>
                                <p:cTn id="20" presetID="22" presetClass="entr" presetSubtype="8" fill="hold" nodeType="afterEffect">
                                  <p:stCondLst>
                                    <p:cond delay="0"/>
                                  </p:stCondLst>
                                  <p:childTnLst>
                                    <p:set>
                                      <p:cBhvr>
                                        <p:cTn id="21" dur="1" fill="hold">
                                          <p:stCondLst>
                                            <p:cond delay="0"/>
                                          </p:stCondLst>
                                        </p:cTn>
                                        <p:tgtEl>
                                          <p:spTgt spid="6162"/>
                                        </p:tgtEl>
                                        <p:attrNameLst>
                                          <p:attrName>style.visibility</p:attrName>
                                        </p:attrNameLst>
                                      </p:cBhvr>
                                      <p:to>
                                        <p:strVal val="visible"/>
                                      </p:to>
                                    </p:set>
                                    <p:animEffect>
                                      <p:cBhvr>
                                        <p:cTn id="22" dur="500"/>
                                        <p:tgtEl>
                                          <p:spTgt spid="6162"/>
                                        </p:tgtEl>
                                      </p:cBhvr>
                                    </p:animEffect>
                                  </p:childTnLst>
                                </p:cTn>
                              </p:par>
                            </p:childTnLst>
                          </p:cTn>
                        </p:par>
                        <p:par>
                          <p:cTn id="23" fill="hold" nodeType="afterGroup">
                            <p:stCondLst>
                              <p:cond delay="25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6165"/>
                                        </p:tgtEl>
                                        <p:attrNameLst>
                                          <p:attrName>style.visibility</p:attrName>
                                        </p:attrNameLst>
                                      </p:cBhvr>
                                      <p:to>
                                        <p:strVal val="visible"/>
                                      </p:to>
                                    </p:set>
                                    <p:animEffect>
                                      <p:cBhvr>
                                        <p:cTn id="32" dur="500"/>
                                        <p:tgtEl>
                                          <p:spTgt spid="6165"/>
                                        </p:tgtEl>
                                      </p:cBhvr>
                                    </p:animEffect>
                                  </p:childTnLst>
                                </p:cTn>
                              </p:par>
                            </p:childTnLst>
                          </p:cTn>
                        </p:par>
                        <p:par>
                          <p:cTn id="33" fill="hold" nodeType="afterGroup">
                            <p:stCondLst>
                              <p:cond delay="4000"/>
                            </p:stCondLst>
                            <p:childTnLst>
                              <p:par>
                                <p:cTn id="34" presetID="22" presetClass="entr" presetSubtype="8" fill="hold" nodeType="afterEffect">
                                  <p:stCondLst>
                                    <p:cond delay="0"/>
                                  </p:stCondLst>
                                  <p:childTnLst>
                                    <p:set>
                                      <p:cBhvr>
                                        <p:cTn id="35" dur="1" fill="hold">
                                          <p:stCondLst>
                                            <p:cond delay="0"/>
                                          </p:stCondLst>
                                        </p:cTn>
                                        <p:tgtEl>
                                          <p:spTgt spid="6163"/>
                                        </p:tgtEl>
                                        <p:attrNameLst>
                                          <p:attrName>style.visibility</p:attrName>
                                        </p:attrNameLst>
                                      </p:cBhvr>
                                      <p:to>
                                        <p:strVal val="visible"/>
                                      </p:to>
                                    </p:set>
                                    <p:animEffect>
                                      <p:cBhvr>
                                        <p:cTn id="36" dur="500"/>
                                        <p:tgtEl>
                                          <p:spTgt spid="6163"/>
                                        </p:tgtEl>
                                      </p:cBhvr>
                                    </p:animEffect>
                                  </p:childTnLst>
                                </p:cTn>
                              </p:par>
                            </p:childTnLst>
                          </p:cTn>
                        </p:par>
                        <p:par>
                          <p:cTn id="37" fill="hold" nodeType="afterGroup">
                            <p:stCondLst>
                              <p:cond delay="45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nodeType="afterGroup">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6166"/>
                                        </p:tgtEl>
                                        <p:attrNameLst>
                                          <p:attrName>style.visibility</p:attrName>
                                        </p:attrNameLst>
                                      </p:cBhvr>
                                      <p:to>
                                        <p:strVal val="visible"/>
                                      </p:to>
                                    </p:set>
                                    <p:animEffect>
                                      <p:cBhvr>
                                        <p:cTn id="46" dur="500"/>
                                        <p:tgtEl>
                                          <p:spTgt spid="6166"/>
                                        </p:tgtEl>
                                      </p:cBhvr>
                                    </p:animEffect>
                                  </p:childTnLst>
                                </p:cTn>
                              </p:par>
                            </p:childTnLst>
                          </p:cTn>
                        </p:par>
                        <p:par>
                          <p:cTn id="47" fill="hold" nodeType="afterGroup">
                            <p:stCondLst>
                              <p:cond delay="6000"/>
                            </p:stCondLst>
                            <p:childTnLst>
                              <p:par>
                                <p:cTn id="48" presetID="22" presetClass="entr" presetSubtype="8" fill="hold" nodeType="afterEffect">
                                  <p:stCondLst>
                                    <p:cond delay="0"/>
                                  </p:stCondLst>
                                  <p:childTnLst>
                                    <p:set>
                                      <p:cBhvr>
                                        <p:cTn id="49" dur="1" fill="hold">
                                          <p:stCondLst>
                                            <p:cond delay="0"/>
                                          </p:stCondLst>
                                        </p:cTn>
                                        <p:tgtEl>
                                          <p:spTgt spid="6164"/>
                                        </p:tgtEl>
                                        <p:attrNameLst>
                                          <p:attrName>style.visibility</p:attrName>
                                        </p:attrNameLst>
                                      </p:cBhvr>
                                      <p:to>
                                        <p:strVal val="visible"/>
                                      </p:to>
                                    </p:set>
                                    <p:animEffect>
                                      <p:cBhvr>
                                        <p:cTn id="50" dur="500"/>
                                        <p:tgtEl>
                                          <p:spTgt spid="6164"/>
                                        </p:tgtEl>
                                      </p:cBhvr>
                                    </p:animEffect>
                                  </p:childTnLst>
                                </p:cTn>
                              </p:par>
                            </p:childTnLst>
                          </p:cTn>
                        </p:par>
                        <p:par>
                          <p:cTn id="51" fill="hold" nodeType="afterGroup">
                            <p:stCondLst>
                              <p:cond delay="6500"/>
                            </p:stCondLst>
                            <p:childTnLst>
                              <p:par>
                                <p:cTn id="52" presetID="4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bldLvl="0" autoUpdateAnimBg="0"/>
      <p:bldP spid="6161" grpId="0" bldLvl="0" autoUpdateAnimBg="0"/>
      <p:bldP spid="6165" grpId="0" bldLvl="0" autoUpdateAnimBg="0"/>
      <p:bldP spid="6166"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项目章程</a:t>
            </a:r>
            <a:endParaRPr lang="zh-CN" altLang="en-US" sz="2800" b="1" dirty="0">
              <a:solidFill>
                <a:schemeClr val="bg1"/>
              </a:solidFill>
              <a:latin typeface="Calibri" pitchFamily="34" charset="0"/>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12</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180" y="960570"/>
            <a:ext cx="6557640" cy="3868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6579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项目干系人</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13</a:t>
            </a:fld>
            <a:endParaRPr lang="zh-CN" altLang="en-US" sz="1800">
              <a:solidFill>
                <a:schemeClr val="tx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3426394567"/>
              </p:ext>
            </p:extLst>
          </p:nvPr>
        </p:nvGraphicFramePr>
        <p:xfrm>
          <a:off x="611725" y="1419670"/>
          <a:ext cx="8136566" cy="2775274"/>
        </p:xfrm>
        <a:graphic>
          <a:graphicData uri="http://schemas.openxmlformats.org/drawingml/2006/table">
            <a:tbl>
              <a:tblPr firstRow="1" firstCol="1" bandRow="1">
                <a:tableStyleId>{5C22544A-7EE6-4342-B048-85BDC9FD1C3A}</a:tableStyleId>
              </a:tblPr>
              <a:tblGrid>
                <a:gridCol w="1883414">
                  <a:extLst>
                    <a:ext uri="{9D8B030D-6E8A-4147-A177-3AD203B41FA5}">
                      <a16:colId xmlns="" xmlns:a16="http://schemas.microsoft.com/office/drawing/2014/main" val="20000"/>
                    </a:ext>
                  </a:extLst>
                </a:gridCol>
                <a:gridCol w="1883414">
                  <a:extLst>
                    <a:ext uri="{9D8B030D-6E8A-4147-A177-3AD203B41FA5}">
                      <a16:colId xmlns="" xmlns:a16="http://schemas.microsoft.com/office/drawing/2014/main" val="20001"/>
                    </a:ext>
                  </a:extLst>
                </a:gridCol>
                <a:gridCol w="1884342">
                  <a:extLst>
                    <a:ext uri="{9D8B030D-6E8A-4147-A177-3AD203B41FA5}">
                      <a16:colId xmlns="" xmlns:a16="http://schemas.microsoft.com/office/drawing/2014/main" val="20002"/>
                    </a:ext>
                  </a:extLst>
                </a:gridCol>
                <a:gridCol w="2485396">
                  <a:extLst>
                    <a:ext uri="{9D8B030D-6E8A-4147-A177-3AD203B41FA5}">
                      <a16:colId xmlns="" xmlns:a16="http://schemas.microsoft.com/office/drawing/2014/main" val="20003"/>
                    </a:ext>
                  </a:extLst>
                </a:gridCol>
              </a:tblGrid>
              <a:tr h="228229">
                <a:tc>
                  <a:txBody>
                    <a:bodyPr/>
                    <a:lstStyle/>
                    <a:p>
                      <a:pPr algn="ctr">
                        <a:spcAft>
                          <a:spcPts val="0"/>
                        </a:spcAft>
                      </a:pPr>
                      <a:r>
                        <a:rPr lang="zh-CN" sz="1600" kern="10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rPr>
                        <a:t>角色</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办公地点</a:t>
                      </a:r>
                      <a:endParaRPr lang="zh-CN" sz="1600" kern="100">
                        <a:effectLst/>
                        <a:latin typeface="Times New Roman"/>
                        <a:ea typeface="宋体"/>
                      </a:endParaRPr>
                    </a:p>
                  </a:txBody>
                  <a:tcPr marL="68580" marR="68580" marT="0" marB="0"/>
                </a:tc>
                <a:tc>
                  <a:txBody>
                    <a:bodyPr/>
                    <a:lstStyle/>
                    <a:p>
                      <a:pPr algn="ctr">
                        <a:spcAft>
                          <a:spcPts val="0"/>
                        </a:spcAft>
                      </a:pPr>
                      <a:r>
                        <a:rPr lang="zh-CN" sz="1600" kern="100">
                          <a:effectLst/>
                        </a:rPr>
                        <a:t>联系方式</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0"/>
                  </a:ext>
                </a:extLst>
              </a:tr>
              <a:tr h="228229">
                <a:tc>
                  <a:txBody>
                    <a:bodyPr/>
                    <a:lstStyle/>
                    <a:p>
                      <a:pPr algn="ctr">
                        <a:spcAft>
                          <a:spcPts val="0"/>
                        </a:spcAft>
                      </a:pPr>
                      <a:r>
                        <a:rPr lang="zh-CN" sz="1600" kern="100" dirty="0" smtClean="0">
                          <a:effectLst/>
                          <a:latin typeface="Times New Roman"/>
                          <a:ea typeface="宋体"/>
                        </a:rPr>
                        <a:t>杨枨</a:t>
                      </a:r>
                      <a:endParaRPr lang="zh-CN" sz="1600" kern="100" dirty="0">
                        <a:effectLst/>
                        <a:latin typeface="Times New Roman"/>
                        <a:ea typeface="宋体"/>
                      </a:endParaRPr>
                    </a:p>
                  </a:txBody>
                  <a:tcPr marL="68580" marR="68580" marT="0" marB="0"/>
                </a:tc>
                <a:tc>
                  <a:txBody>
                    <a:bodyPr/>
                    <a:lstStyle/>
                    <a:p>
                      <a:pPr algn="ctr">
                        <a:spcAft>
                          <a:spcPts val="0"/>
                        </a:spcAft>
                      </a:pPr>
                      <a:r>
                        <a:rPr lang="zh-CN" altLang="en-US" sz="1600" kern="100" dirty="0" smtClean="0">
                          <a:effectLst/>
                          <a:latin typeface="Times New Roman"/>
                          <a:ea typeface="宋体"/>
                        </a:rPr>
                        <a:t>指导者及客户代表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dirty="0">
                          <a:effectLst/>
                          <a:latin typeface="Times New Roman"/>
                          <a:ea typeface="宋体"/>
                        </a:rPr>
                        <a:t>理四</a:t>
                      </a:r>
                      <a:r>
                        <a:rPr lang="en-US" sz="1600" kern="100" dirty="0">
                          <a:effectLst/>
                          <a:latin typeface="Times New Roman"/>
                          <a:ea typeface="宋体"/>
                        </a:rPr>
                        <a:t>506</a:t>
                      </a:r>
                      <a:endParaRPr lang="zh-CN" sz="1600" kern="100" dirty="0">
                        <a:effectLst/>
                        <a:latin typeface="Times New Roman"/>
                        <a:ea typeface="宋体"/>
                      </a:endParaRPr>
                    </a:p>
                  </a:txBody>
                  <a:tcPr marL="68580" marR="68580" marT="0" marB="0"/>
                </a:tc>
                <a:tc>
                  <a:txBody>
                    <a:bodyPr/>
                    <a:lstStyle/>
                    <a:p>
                      <a:pPr marL="0" algn="ctr" defTabSz="914400" rtl="0" eaLnBrk="1" latinLnBrk="0" hangingPunct="1">
                        <a:spcAft>
                          <a:spcPts val="0"/>
                        </a:spcAft>
                      </a:pPr>
                      <a:r>
                        <a:rPr lang="en-US" sz="1600" kern="100">
                          <a:solidFill>
                            <a:schemeClr val="dk1"/>
                          </a:solidFill>
                          <a:effectLst/>
                          <a:latin typeface="Times New Roman"/>
                          <a:ea typeface="宋体"/>
                          <a:cs typeface="+mn-cs"/>
                        </a:rPr>
                        <a:t>yangc@zucc.edu.cn</a:t>
                      </a:r>
                      <a:endParaRPr lang="zh-CN" sz="1600" kern="100">
                        <a:solidFill>
                          <a:schemeClr val="dk1"/>
                        </a:solidFill>
                        <a:effectLst/>
                        <a:latin typeface="Times New Roman"/>
                        <a:ea typeface="宋体"/>
                        <a:cs typeface="+mn-cs"/>
                      </a:endParaRPr>
                    </a:p>
                  </a:txBody>
                  <a:tcPr marL="68580" marR="68580" marT="0" marB="0"/>
                </a:tc>
                <a:extLst>
                  <a:ext uri="{0D108BD9-81ED-4DB2-BD59-A6C34878D82A}">
                    <a16:rowId xmlns="" xmlns:a16="http://schemas.microsoft.com/office/drawing/2014/main" val="10001"/>
                  </a:ext>
                </a:extLst>
              </a:tr>
              <a:tr h="228229">
                <a:tc>
                  <a:txBody>
                    <a:bodyPr/>
                    <a:lstStyle/>
                    <a:p>
                      <a:pPr algn="ctr">
                        <a:spcAft>
                          <a:spcPts val="0"/>
                        </a:spcAft>
                      </a:pPr>
                      <a:r>
                        <a:rPr lang="zh-CN" sz="1600" kern="100">
                          <a:effectLst/>
                          <a:latin typeface="Times New Roman"/>
                          <a:ea typeface="宋体"/>
                        </a:rPr>
                        <a:t>侯宏仑</a:t>
                      </a:r>
                    </a:p>
                  </a:txBody>
                  <a:tcPr marL="68580" marR="68580" marT="0" marB="0"/>
                </a:tc>
                <a:tc>
                  <a:txBody>
                    <a:bodyPr/>
                    <a:lstStyle/>
                    <a:p>
                      <a:pPr algn="ctr">
                        <a:spcAft>
                          <a:spcPts val="0"/>
                        </a:spcAft>
                      </a:pPr>
                      <a:r>
                        <a:rPr lang="zh-CN" altLang="en-US" sz="1600" kern="100" dirty="0" smtClean="0">
                          <a:effectLst/>
                          <a:latin typeface="Times New Roman"/>
                          <a:ea typeface="宋体"/>
                        </a:rPr>
                        <a:t>客户代表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理四办公室</a:t>
                      </a:r>
                    </a:p>
                  </a:txBody>
                  <a:tcPr marL="68580" marR="68580" marT="0" marB="0"/>
                </a:tc>
                <a:tc>
                  <a:txBody>
                    <a:bodyPr/>
                    <a:lstStyle/>
                    <a:p>
                      <a:pPr marL="0" algn="ctr" defTabSz="914400" rtl="0" eaLnBrk="1" latinLnBrk="0" hangingPunct="1">
                        <a:spcAft>
                          <a:spcPts val="0"/>
                        </a:spcAft>
                      </a:pPr>
                      <a:r>
                        <a:rPr lang="en-US" sz="1600" kern="100" dirty="0">
                          <a:solidFill>
                            <a:schemeClr val="dk1"/>
                          </a:solidFill>
                          <a:effectLst/>
                          <a:latin typeface="Times New Roman"/>
                          <a:ea typeface="宋体"/>
                          <a:cs typeface="+mn-cs"/>
                        </a:rPr>
                        <a:t>ubilabs@zucc.edu.cn</a:t>
                      </a:r>
                      <a:endParaRPr lang="zh-CN" sz="1600" kern="100" dirty="0">
                        <a:solidFill>
                          <a:schemeClr val="dk1"/>
                        </a:solidFill>
                        <a:effectLst/>
                        <a:latin typeface="Times New Roman"/>
                        <a:ea typeface="宋体"/>
                        <a:cs typeface="+mn-cs"/>
                      </a:endParaRPr>
                    </a:p>
                  </a:txBody>
                  <a:tcPr marL="68580" marR="68580" marT="0" marB="0"/>
                </a:tc>
                <a:extLst>
                  <a:ext uri="{0D108BD9-81ED-4DB2-BD59-A6C34878D82A}">
                    <a16:rowId xmlns="" xmlns:a16="http://schemas.microsoft.com/office/drawing/2014/main" val="10002"/>
                  </a:ext>
                </a:extLst>
              </a:tr>
              <a:tr h="228229">
                <a:tc>
                  <a:txBody>
                    <a:bodyPr/>
                    <a:lstStyle/>
                    <a:p>
                      <a:pPr algn="ctr">
                        <a:spcAft>
                          <a:spcPts val="0"/>
                        </a:spcAft>
                      </a:pPr>
                      <a:r>
                        <a:rPr lang="zh-CN" sz="1600" kern="100">
                          <a:effectLst/>
                          <a:latin typeface="Times New Roman"/>
                          <a:ea typeface="宋体"/>
                        </a:rPr>
                        <a:t>陈铉文</a:t>
                      </a:r>
                    </a:p>
                  </a:txBody>
                  <a:tcPr marL="68580" marR="68580" marT="0" marB="0"/>
                </a:tc>
                <a:tc>
                  <a:txBody>
                    <a:bodyPr/>
                    <a:lstStyle/>
                    <a:p>
                      <a:pPr algn="ctr">
                        <a:spcAft>
                          <a:spcPts val="0"/>
                        </a:spcAft>
                      </a:pPr>
                      <a:r>
                        <a:rPr lang="zh-CN" sz="1600" kern="100" dirty="0">
                          <a:effectLst/>
                          <a:latin typeface="Times New Roman"/>
                          <a:ea typeface="宋体"/>
                        </a:rPr>
                        <a:t>开发代表</a:t>
                      </a: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a:effectLst/>
                          <a:latin typeface="Times New Roman"/>
                          <a:ea typeface="宋体"/>
                        </a:rPr>
                        <a:t>31601388@stu.zucc.edu.cn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3"/>
                  </a:ext>
                </a:extLst>
              </a:tr>
              <a:tr h="228229">
                <a:tc>
                  <a:txBody>
                    <a:bodyPr/>
                    <a:lstStyle/>
                    <a:p>
                      <a:pPr algn="ctr">
                        <a:spcAft>
                          <a:spcPts val="0"/>
                        </a:spcAft>
                      </a:pPr>
                      <a:r>
                        <a:rPr lang="zh-CN" sz="1600" kern="100">
                          <a:effectLst/>
                          <a:latin typeface="Times New Roman"/>
                          <a:ea typeface="宋体"/>
                        </a:rPr>
                        <a:t>蓝舒雯</a:t>
                      </a:r>
                    </a:p>
                  </a:txBody>
                  <a:tcPr marL="68580" marR="68580" marT="0" marB="0"/>
                </a:tc>
                <a:tc>
                  <a:txBody>
                    <a:bodyPr/>
                    <a:lstStyle/>
                    <a:p>
                      <a:pPr algn="ctr">
                        <a:spcAft>
                          <a:spcPts val="0"/>
                        </a:spcAft>
                      </a:pPr>
                      <a:r>
                        <a:rPr lang="zh-CN" sz="1600" kern="100" dirty="0" smtClean="0">
                          <a:effectLst/>
                          <a:latin typeface="Times New Roman"/>
                          <a:ea typeface="宋体"/>
                        </a:rPr>
                        <a:t>学</a:t>
                      </a:r>
                      <a:r>
                        <a:rPr lang="zh-CN" altLang="en-US" sz="1600" kern="100" dirty="0" smtClean="0">
                          <a:effectLst/>
                          <a:latin typeface="Times New Roman"/>
                          <a:ea typeface="宋体"/>
                        </a:rPr>
                        <a:t>习者</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637</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17376509845</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4"/>
                  </a:ext>
                </a:extLst>
              </a:tr>
              <a:tr h="228229">
                <a:tc>
                  <a:txBody>
                    <a:bodyPr/>
                    <a:lstStyle/>
                    <a:p>
                      <a:pPr algn="ctr">
                        <a:spcAft>
                          <a:spcPts val="0"/>
                        </a:spcAft>
                      </a:pPr>
                      <a:r>
                        <a:rPr lang="zh-CN" sz="1600" kern="100">
                          <a:effectLst/>
                          <a:latin typeface="Times New Roman"/>
                          <a:ea typeface="宋体"/>
                        </a:rPr>
                        <a:t>骆一辉</a:t>
                      </a:r>
                    </a:p>
                  </a:txBody>
                  <a:tcPr marL="68580" marR="68580" marT="0" marB="0"/>
                </a:tc>
                <a:tc>
                  <a:txBody>
                    <a:bodyPr/>
                    <a:lstStyle/>
                    <a:p>
                      <a:pPr algn="ctr">
                        <a:spcAft>
                          <a:spcPts val="0"/>
                        </a:spcAft>
                      </a:pPr>
                      <a:r>
                        <a:rPr lang="zh-CN" altLang="en-US" sz="1600" kern="100" dirty="0" smtClean="0">
                          <a:effectLst/>
                          <a:latin typeface="Times New Roman"/>
                          <a:ea typeface="宋体"/>
                        </a:rPr>
                        <a:t>学习者</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理四实验室</a:t>
                      </a:r>
                    </a:p>
                  </a:txBody>
                  <a:tcPr marL="68580" marR="68580" marT="0" marB="0"/>
                </a:tc>
                <a:tc>
                  <a:txBody>
                    <a:bodyPr/>
                    <a:lstStyle/>
                    <a:p>
                      <a:pPr algn="ctr">
                        <a:spcAft>
                          <a:spcPts val="0"/>
                        </a:spcAft>
                      </a:pPr>
                      <a:r>
                        <a:rPr lang="en-US" sz="1600" kern="100" dirty="0" smtClean="0">
                          <a:effectLst/>
                          <a:latin typeface="Times New Roman"/>
                          <a:ea typeface="宋体"/>
                        </a:rPr>
                        <a:t>13567041998</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5"/>
                  </a:ext>
                </a:extLst>
              </a:tr>
              <a:tr h="228229">
                <a:tc>
                  <a:txBody>
                    <a:bodyPr/>
                    <a:lstStyle/>
                    <a:p>
                      <a:pPr algn="ctr">
                        <a:spcAft>
                          <a:spcPts val="0"/>
                        </a:spcAft>
                      </a:pPr>
                      <a:r>
                        <a:rPr lang="zh-CN" sz="1600" kern="100">
                          <a:effectLst/>
                          <a:latin typeface="Times New Roman"/>
                          <a:ea typeface="宋体"/>
                        </a:rPr>
                        <a:t>陈佳敏</a:t>
                      </a:r>
                    </a:p>
                  </a:txBody>
                  <a:tcPr marL="68580" marR="68580" marT="0" marB="0"/>
                </a:tc>
                <a:tc>
                  <a:txBody>
                    <a:bodyPr/>
                    <a:lstStyle/>
                    <a:p>
                      <a:pPr algn="ctr">
                        <a:spcAft>
                          <a:spcPts val="0"/>
                        </a:spcAft>
                      </a:pPr>
                      <a:r>
                        <a:rPr lang="zh-CN" altLang="en-US" sz="1600" kern="100" dirty="0" smtClean="0">
                          <a:effectLst/>
                          <a:latin typeface="Times New Roman"/>
                          <a:ea typeface="宋体"/>
                        </a:rPr>
                        <a:t>学习者</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smtClean="0">
                          <a:effectLst/>
                          <a:latin typeface="Times New Roman"/>
                          <a:ea typeface="宋体"/>
                        </a:rPr>
                        <a:t>13566567970</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6"/>
                  </a:ext>
                </a:extLst>
              </a:tr>
              <a:tr h="228229">
                <a:tc>
                  <a:txBody>
                    <a:bodyPr/>
                    <a:lstStyle/>
                    <a:p>
                      <a:pPr algn="ctr">
                        <a:spcAft>
                          <a:spcPts val="0"/>
                        </a:spcAft>
                      </a:pPr>
                      <a:r>
                        <a:rPr lang="zh-CN" sz="1600" kern="100">
                          <a:effectLst/>
                          <a:latin typeface="Times New Roman"/>
                          <a:ea typeface="宋体"/>
                        </a:rPr>
                        <a:t>姜森豪</a:t>
                      </a:r>
                    </a:p>
                  </a:txBody>
                  <a:tcPr marL="68580" marR="68580" marT="0" marB="0"/>
                </a:tc>
                <a:tc>
                  <a:txBody>
                    <a:bodyPr/>
                    <a:lstStyle/>
                    <a:p>
                      <a:pPr algn="ctr">
                        <a:spcAft>
                          <a:spcPts val="0"/>
                        </a:spcAft>
                      </a:pPr>
                      <a:r>
                        <a:rPr lang="zh-CN" altLang="en-US" sz="1600" kern="100" dirty="0" smtClean="0">
                          <a:effectLst/>
                          <a:latin typeface="Times New Roman"/>
                          <a:ea typeface="宋体"/>
                        </a:rPr>
                        <a:t>游客</a:t>
                      </a:r>
                      <a:r>
                        <a:rPr lang="zh-CN" sz="1600" kern="100" dirty="0" smtClean="0">
                          <a:effectLst/>
                          <a:latin typeface="Times New Roman"/>
                          <a:ea typeface="宋体"/>
                        </a:rPr>
                        <a:t>代表</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100">
                          <a:effectLst/>
                          <a:latin typeface="Times New Roman"/>
                          <a:ea typeface="宋体"/>
                        </a:rPr>
                        <a:t>寝室求真二</a:t>
                      </a:r>
                      <a:r>
                        <a:rPr lang="en-US" sz="1600" kern="100">
                          <a:effectLst/>
                          <a:latin typeface="Times New Roman"/>
                          <a:ea typeface="宋体"/>
                        </a:rPr>
                        <a:t>205</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15988130219 </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7"/>
                  </a:ext>
                </a:extLst>
              </a:tr>
              <a:tr h="228229">
                <a:tc>
                  <a:txBody>
                    <a:bodyPr/>
                    <a:lstStyle/>
                    <a:p>
                      <a:pPr algn="ctr">
                        <a:spcAft>
                          <a:spcPts val="0"/>
                        </a:spcAft>
                      </a:pPr>
                      <a:r>
                        <a:rPr lang="zh-CN" sz="1600" kern="100">
                          <a:effectLst/>
                          <a:latin typeface="Times New Roman"/>
                          <a:ea typeface="宋体"/>
                        </a:rPr>
                        <a:t>陈栩</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636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31601341@stu.zucc.edu.cn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8"/>
                  </a:ext>
                </a:extLst>
              </a:tr>
              <a:tr h="292694">
                <a:tc>
                  <a:txBody>
                    <a:bodyPr/>
                    <a:lstStyle/>
                    <a:p>
                      <a:pPr algn="ctr">
                        <a:spcAft>
                          <a:spcPts val="0"/>
                        </a:spcAft>
                      </a:pPr>
                      <a:r>
                        <a:rPr lang="zh-CN" sz="1600" kern="100">
                          <a:effectLst/>
                          <a:latin typeface="Times New Roman"/>
                          <a:ea typeface="宋体"/>
                        </a:rPr>
                        <a:t>冯一鸣</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寝室弘毅一</a:t>
                      </a:r>
                      <a:r>
                        <a:rPr lang="en-US" sz="1600" kern="100">
                          <a:effectLst/>
                          <a:latin typeface="Times New Roman"/>
                          <a:ea typeface="宋体"/>
                        </a:rPr>
                        <a:t>610</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a:effectLst/>
                          <a:latin typeface="Times New Roman"/>
                          <a:ea typeface="宋体"/>
                        </a:rPr>
                        <a:t>31601390@stu.zucc.edu.cn</a:t>
                      </a:r>
                      <a:endParaRPr lang="zh-CN" sz="1600" kern="100">
                        <a:effectLst/>
                        <a:latin typeface="Times New Roman"/>
                        <a:ea typeface="宋体"/>
                      </a:endParaRPr>
                    </a:p>
                  </a:txBody>
                  <a:tcPr marL="68580" marR="68580" marT="0" marB="0"/>
                </a:tc>
                <a:extLst>
                  <a:ext uri="{0D108BD9-81ED-4DB2-BD59-A6C34878D82A}">
                    <a16:rowId xmlns="" xmlns:a16="http://schemas.microsoft.com/office/drawing/2014/main" val="10009"/>
                  </a:ext>
                </a:extLst>
              </a:tr>
              <a:tr h="288020">
                <a:tc>
                  <a:txBody>
                    <a:bodyPr/>
                    <a:lstStyle/>
                    <a:p>
                      <a:pPr algn="ctr">
                        <a:spcAft>
                          <a:spcPts val="0"/>
                        </a:spcAft>
                      </a:pPr>
                      <a:r>
                        <a:rPr lang="zh-CN" sz="1600" kern="100">
                          <a:effectLst/>
                          <a:latin typeface="Times New Roman"/>
                          <a:ea typeface="宋体"/>
                        </a:rPr>
                        <a:t>陈妍蓝</a:t>
                      </a:r>
                    </a:p>
                  </a:txBody>
                  <a:tcPr marL="68580" marR="68580" marT="0" marB="0"/>
                </a:tc>
                <a:tc>
                  <a:txBody>
                    <a:bodyPr/>
                    <a:lstStyle/>
                    <a:p>
                      <a:pPr algn="ctr">
                        <a:spcAft>
                          <a:spcPts val="0"/>
                        </a:spcAft>
                      </a:pPr>
                      <a:r>
                        <a:rPr lang="zh-CN" sz="1600" kern="100">
                          <a:effectLst/>
                          <a:latin typeface="Times New Roman"/>
                          <a:ea typeface="宋体"/>
                        </a:rPr>
                        <a:t>助教</a:t>
                      </a:r>
                    </a:p>
                  </a:txBody>
                  <a:tcPr marL="68580" marR="68580" marT="0" marB="0"/>
                </a:tc>
                <a:tc>
                  <a:txBody>
                    <a:bodyPr/>
                    <a:lstStyle/>
                    <a:p>
                      <a:pPr algn="ctr">
                        <a:spcAft>
                          <a:spcPts val="0"/>
                        </a:spcAft>
                      </a:pPr>
                      <a:r>
                        <a:rPr lang="zh-CN" sz="1600" kern="100">
                          <a:effectLst/>
                          <a:latin typeface="Times New Roman"/>
                          <a:ea typeface="宋体"/>
                        </a:rPr>
                        <a:t>寝室问源一</a:t>
                      </a:r>
                      <a:r>
                        <a:rPr lang="en-US" sz="1600" kern="100">
                          <a:effectLst/>
                          <a:latin typeface="Times New Roman"/>
                          <a:ea typeface="宋体"/>
                        </a:rPr>
                        <a:t>646</a:t>
                      </a:r>
                      <a:endParaRPr lang="zh-CN" sz="1600" kern="100">
                        <a:effectLst/>
                        <a:latin typeface="Times New Roman"/>
                        <a:ea typeface="宋体"/>
                      </a:endParaRPr>
                    </a:p>
                  </a:txBody>
                  <a:tcPr marL="68580" marR="68580" marT="0" marB="0"/>
                </a:tc>
                <a:tc>
                  <a:txBody>
                    <a:bodyPr/>
                    <a:lstStyle/>
                    <a:p>
                      <a:pPr algn="ctr">
                        <a:spcAft>
                          <a:spcPts val="0"/>
                        </a:spcAft>
                      </a:pPr>
                      <a:r>
                        <a:rPr lang="en-US" sz="1600" kern="100" dirty="0">
                          <a:effectLst/>
                          <a:latin typeface="Times New Roman"/>
                          <a:ea typeface="宋体"/>
                        </a:rPr>
                        <a:t>15858257692</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10"/>
                  </a:ext>
                </a:extLst>
              </a:tr>
            </a:tbl>
          </a:graphicData>
        </a:graphic>
      </p:graphicFrame>
      <p:sp>
        <p:nvSpPr>
          <p:cNvPr id="11" name="矩形 10"/>
          <p:cNvSpPr/>
          <p:nvPr/>
        </p:nvSpPr>
        <p:spPr>
          <a:xfrm>
            <a:off x="679985" y="937106"/>
            <a:ext cx="1011815" cy="338554"/>
          </a:xfrm>
          <a:prstGeom prst="rect">
            <a:avLst/>
          </a:prstGeom>
        </p:spPr>
        <p:txBody>
          <a:bodyPr wrap="none">
            <a:spAutoFit/>
          </a:bodyPr>
          <a:lstStyle/>
          <a:p>
            <a:r>
              <a:rPr lang="zh-CN" altLang="en-US" sz="1600" b="1" dirty="0" smtClean="0"/>
              <a:t>用户</a:t>
            </a:r>
            <a:r>
              <a:rPr lang="zh-CN" altLang="zh-CN" sz="1600" b="1" dirty="0" smtClean="0"/>
              <a:t>方</a:t>
            </a:r>
            <a:r>
              <a:rPr lang="zh-CN" altLang="zh-CN" sz="1600" b="1" dirty="0"/>
              <a:t>：</a:t>
            </a:r>
            <a:endParaRPr lang="zh-CN" altLang="zh-CN" sz="1600" dirty="0"/>
          </a:p>
        </p:txBody>
      </p:sp>
    </p:spTree>
    <p:extLst>
      <p:ext uri="{BB962C8B-B14F-4D97-AF65-F5344CB8AC3E}">
        <p14:creationId xmlns:p14="http://schemas.microsoft.com/office/powerpoint/2010/main" val="4695993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3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92395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995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a:t>
            </a:r>
            <a:r>
              <a:rPr lang="zh-CN" altLang="en-US" sz="2800" b="1" dirty="0">
                <a:solidFill>
                  <a:schemeClr val="bg1"/>
                </a:solidFill>
                <a:latin typeface="Calibri" pitchFamily="34" charset="0"/>
                <a:sym typeface="Calibri" pitchFamily="34" charset="0"/>
              </a:rPr>
              <a:t>干系</a:t>
            </a:r>
            <a:r>
              <a:rPr lang="zh-CN" altLang="en-US" sz="2800" b="1" dirty="0" smtClean="0">
                <a:solidFill>
                  <a:schemeClr val="bg1"/>
                </a:solidFill>
                <a:latin typeface="Calibri" pitchFamily="34" charset="0"/>
                <a:sym typeface="Calibri" pitchFamily="34" charset="0"/>
              </a:rPr>
              <a:t>人</a:t>
            </a:r>
            <a:endParaRPr lang="zh-CN" altLang="en-US" sz="2800" b="1" dirty="0">
              <a:solidFill>
                <a:schemeClr val="bg1"/>
              </a:solidFill>
              <a:latin typeface="Calibri" pitchFamily="34" charset="0"/>
              <a:sym typeface="宋体" pitchFamily="2" charset="-122"/>
            </a:endParaRPr>
          </a:p>
        </p:txBody>
      </p:sp>
      <p:sp>
        <p:nvSpPr>
          <p:cNvPr id="6" name="矩形 5"/>
          <p:cNvSpPr/>
          <p:nvPr/>
        </p:nvSpPr>
        <p:spPr>
          <a:xfrm>
            <a:off x="679985" y="915635"/>
            <a:ext cx="1011815" cy="338554"/>
          </a:xfrm>
          <a:prstGeom prst="rect">
            <a:avLst/>
          </a:prstGeom>
        </p:spPr>
        <p:txBody>
          <a:bodyPr wrap="none">
            <a:spAutoFit/>
          </a:bodyPr>
          <a:lstStyle/>
          <a:p>
            <a:r>
              <a:rPr lang="zh-CN" altLang="zh-CN" sz="1600" b="1" dirty="0"/>
              <a:t>开发方：</a:t>
            </a:r>
            <a:endParaRPr lang="zh-CN" altLang="zh-CN" sz="1600" dirty="0"/>
          </a:p>
        </p:txBody>
      </p:sp>
      <p:sp>
        <p:nvSpPr>
          <p:cNvPr id="2" name="日期占位符 1"/>
          <p:cNvSpPr>
            <a:spLocks noGrp="1"/>
          </p:cNvSpPr>
          <p:nvPr>
            <p:ph type="dt" sz="half" idx="10"/>
          </p:nvPr>
        </p:nvSpPr>
        <p:spPr/>
        <p:txBody>
          <a:bodyPr/>
          <a:lstStyle/>
          <a:p>
            <a:pPr>
              <a:defRPr/>
            </a:pPr>
            <a:fld id="{ADA64D27-2A80-436C-8CD1-596BCD90234A}"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14</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744160776"/>
              </p:ext>
            </p:extLst>
          </p:nvPr>
        </p:nvGraphicFramePr>
        <p:xfrm>
          <a:off x="539720" y="1398200"/>
          <a:ext cx="8208570" cy="2613650"/>
        </p:xfrm>
        <a:graphic>
          <a:graphicData uri="http://schemas.openxmlformats.org/drawingml/2006/table">
            <a:tbl>
              <a:tblPr firstRow="1" firstCol="1" bandRow="1">
                <a:tableStyleId>{5C22544A-7EE6-4342-B048-85BDC9FD1C3A}</a:tableStyleId>
              </a:tblPr>
              <a:tblGrid>
                <a:gridCol w="1674829">
                  <a:extLst>
                    <a:ext uri="{9D8B030D-6E8A-4147-A177-3AD203B41FA5}">
                      <a16:colId xmlns="" xmlns:a16="http://schemas.microsoft.com/office/drawing/2014/main" val="20000"/>
                    </a:ext>
                  </a:extLst>
                </a:gridCol>
                <a:gridCol w="1349381">
                  <a:extLst>
                    <a:ext uri="{9D8B030D-6E8A-4147-A177-3AD203B41FA5}">
                      <a16:colId xmlns="" xmlns:a16="http://schemas.microsoft.com/office/drawing/2014/main" val="20001"/>
                    </a:ext>
                  </a:extLst>
                </a:gridCol>
                <a:gridCol w="1512105">
                  <a:extLst>
                    <a:ext uri="{9D8B030D-6E8A-4147-A177-3AD203B41FA5}">
                      <a16:colId xmlns="" xmlns:a16="http://schemas.microsoft.com/office/drawing/2014/main" val="20002"/>
                    </a:ext>
                  </a:extLst>
                </a:gridCol>
                <a:gridCol w="1224085">
                  <a:extLst>
                    <a:ext uri="{9D8B030D-6E8A-4147-A177-3AD203B41FA5}">
                      <a16:colId xmlns="" xmlns:a16="http://schemas.microsoft.com/office/drawing/2014/main" val="20003"/>
                    </a:ext>
                  </a:extLst>
                </a:gridCol>
                <a:gridCol w="2448170">
                  <a:extLst>
                    <a:ext uri="{9D8B030D-6E8A-4147-A177-3AD203B41FA5}">
                      <a16:colId xmlns="" xmlns:a16="http://schemas.microsoft.com/office/drawing/2014/main" val="20004"/>
                    </a:ext>
                  </a:extLst>
                </a:gridCol>
              </a:tblGrid>
              <a:tr h="524800">
                <a:tc>
                  <a:txBody>
                    <a:bodyPr/>
                    <a:lstStyle/>
                    <a:p>
                      <a:pPr algn="ctr">
                        <a:spcAft>
                          <a:spcPts val="0"/>
                        </a:spcAft>
                      </a:pPr>
                      <a:r>
                        <a:rPr lang="zh-CN" sz="1600" kern="0" dirty="0">
                          <a:effectLst/>
                        </a:rPr>
                        <a:t>姓名</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a:effectLst/>
                        </a:rPr>
                        <a:t>电话</a:t>
                      </a:r>
                      <a:endParaRPr lang="zh-CN" sz="1600" kern="100">
                        <a:effectLst/>
                        <a:latin typeface="Times New Roman"/>
                        <a:ea typeface="宋体"/>
                      </a:endParaRPr>
                    </a:p>
                  </a:txBody>
                  <a:tcPr marL="68580" marR="68580" marT="0" marB="0"/>
                </a:tc>
                <a:tc>
                  <a:txBody>
                    <a:bodyPr/>
                    <a:lstStyle/>
                    <a:p>
                      <a:pPr algn="ctr">
                        <a:spcAft>
                          <a:spcPts val="0"/>
                        </a:spcAft>
                      </a:pPr>
                      <a:r>
                        <a:rPr lang="zh-CN" sz="1600" kern="0">
                          <a:effectLst/>
                        </a:rPr>
                        <a:t>微信号</a:t>
                      </a:r>
                      <a:endParaRPr lang="zh-CN" sz="1600" kern="100">
                        <a:effectLst/>
                        <a:latin typeface="Times New Roman"/>
                        <a:ea typeface="宋体"/>
                      </a:endParaRPr>
                    </a:p>
                  </a:txBody>
                  <a:tcPr marL="68580" marR="68580" marT="0" marB="0"/>
                </a:tc>
                <a:tc>
                  <a:txBody>
                    <a:bodyPr/>
                    <a:lstStyle/>
                    <a:p>
                      <a:pPr algn="ctr">
                        <a:spcAft>
                          <a:spcPts val="0"/>
                        </a:spcAft>
                      </a:pPr>
                      <a:r>
                        <a:rPr lang="en-US" sz="1600" kern="0" dirty="0">
                          <a:effectLst/>
                        </a:rPr>
                        <a:t>QQ</a:t>
                      </a:r>
                      <a:endParaRPr lang="zh-CN" sz="1600" kern="100" dirty="0">
                        <a:effectLst/>
                        <a:latin typeface="Times New Roman"/>
                        <a:ea typeface="宋体"/>
                      </a:endParaRPr>
                    </a:p>
                  </a:txBody>
                  <a:tcPr marL="68580" marR="68580" marT="0" marB="0"/>
                </a:tc>
                <a:tc>
                  <a:txBody>
                    <a:bodyPr/>
                    <a:lstStyle/>
                    <a:p>
                      <a:pPr algn="ctr">
                        <a:spcAft>
                          <a:spcPts val="0"/>
                        </a:spcAft>
                      </a:pPr>
                      <a:r>
                        <a:rPr lang="zh-CN" sz="1600" kern="0" dirty="0">
                          <a:effectLst/>
                        </a:rPr>
                        <a:t>邮箱</a:t>
                      </a:r>
                      <a:endParaRPr lang="zh-CN" sz="1600" kern="100" dirty="0">
                        <a:effectLst/>
                        <a:latin typeface="Times New Roman"/>
                        <a:ea typeface="宋体"/>
                      </a:endParaRPr>
                    </a:p>
                  </a:txBody>
                  <a:tcPr marL="68580" marR="68580" marT="0" marB="0"/>
                </a:tc>
                <a:extLst>
                  <a:ext uri="{0D108BD9-81ED-4DB2-BD59-A6C34878D82A}">
                    <a16:rowId xmlns="" xmlns:a16="http://schemas.microsoft.com/office/drawing/2014/main" val="10000"/>
                  </a:ext>
                </a:extLst>
              </a:tr>
              <a:tr h="360730">
                <a:tc>
                  <a:txBody>
                    <a:bodyPr/>
                    <a:lstStyle/>
                    <a:p>
                      <a:pPr algn="ctr">
                        <a:spcAft>
                          <a:spcPts val="0"/>
                        </a:spcAft>
                      </a:pPr>
                      <a:r>
                        <a:rPr lang="zh-CN" sz="1600" kern="0" dirty="0">
                          <a:effectLst/>
                        </a:rPr>
                        <a:t>刘雨霏</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19967306561</a:t>
                      </a:r>
                      <a:endParaRPr lang="zh-CN" sz="1600" kern="100" dirty="0">
                        <a:effectLst/>
                        <a:latin typeface="Times New Roman"/>
                        <a:ea typeface="宋体"/>
                      </a:endParaRPr>
                    </a:p>
                  </a:txBody>
                  <a:tcPr marL="0" marR="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l215680971</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215680971</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31601236@stu.zucc.edu.cn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1"/>
                  </a:ext>
                </a:extLst>
              </a:tr>
              <a:tr h="432030">
                <a:tc>
                  <a:txBody>
                    <a:bodyPr/>
                    <a:lstStyle/>
                    <a:p>
                      <a:pPr algn="ctr">
                        <a:spcAft>
                          <a:spcPts val="0"/>
                        </a:spcAft>
                      </a:pPr>
                      <a:r>
                        <a:rPr lang="zh-CN" sz="1600" kern="0">
                          <a:effectLst/>
                        </a:rPr>
                        <a:t>杨智麟</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15968128542</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yzl86228128</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289575668</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31601259@stu.zucc.edu.cn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2"/>
                  </a:ext>
                </a:extLst>
              </a:tr>
              <a:tr h="432030">
                <a:tc>
                  <a:txBody>
                    <a:bodyPr/>
                    <a:lstStyle/>
                    <a:p>
                      <a:pPr algn="ctr">
                        <a:spcAft>
                          <a:spcPts val="0"/>
                        </a:spcAft>
                      </a:pPr>
                      <a:r>
                        <a:rPr lang="zh-CN" sz="1600" kern="0">
                          <a:effectLst/>
                        </a:rPr>
                        <a:t>刘晓倩</a:t>
                      </a:r>
                      <a:endParaRPr lang="zh-CN" sz="1600" kern="100">
                        <a:effectLst/>
                        <a:latin typeface="Times New Roman"/>
                        <a:ea typeface="宋体"/>
                      </a:endParaRPr>
                    </a:p>
                  </a:txBody>
                  <a:tcPr marL="0" marR="0" marT="0" marB="0"/>
                </a:tc>
                <a:tc>
                  <a:txBody>
                    <a:bodyPr/>
                    <a:lstStyle/>
                    <a:p>
                      <a:pPr algn="ctr">
                        <a:spcAft>
                          <a:spcPts val="0"/>
                        </a:spcAft>
                      </a:pPr>
                      <a:r>
                        <a:rPr lang="en-US" sz="1600" kern="0" dirty="0">
                          <a:effectLst/>
                        </a:rPr>
                        <a:t>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lxq15988154533</a:t>
                      </a:r>
                      <a:endParaRPr lang="zh-CN" sz="1600" kern="100" dirty="0">
                        <a:effectLst/>
                        <a:latin typeface="Times New Roman"/>
                        <a:ea typeface="宋体"/>
                      </a:endParaRPr>
                    </a:p>
                  </a:txBody>
                  <a:tcPr marL="0" marR="0" marT="0" marB="0"/>
                </a:tc>
                <a:tc>
                  <a:txBody>
                    <a:bodyPr/>
                    <a:lstStyle/>
                    <a:p>
                      <a:pPr algn="ctr">
                        <a:spcAft>
                          <a:spcPts val="0"/>
                        </a:spcAft>
                      </a:pPr>
                      <a:r>
                        <a:rPr lang="en-US" sz="1600" kern="100" dirty="0">
                          <a:effectLst/>
                        </a:rPr>
                        <a:t>2894934602</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31601381@stu.zucc.edu.cn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3"/>
                  </a:ext>
                </a:extLst>
              </a:tr>
              <a:tr h="432030">
                <a:tc>
                  <a:txBody>
                    <a:bodyPr/>
                    <a:lstStyle/>
                    <a:p>
                      <a:pPr algn="ctr">
                        <a:spcAft>
                          <a:spcPts val="0"/>
                        </a:spcAft>
                      </a:pPr>
                      <a:r>
                        <a:rPr lang="zh-CN" sz="1600" kern="0">
                          <a:effectLst/>
                        </a:rPr>
                        <a:t>胡方正</a:t>
                      </a:r>
                      <a:endParaRPr lang="zh-CN" sz="1600" kern="100">
                        <a:effectLst/>
                        <a:latin typeface="Times New Roman"/>
                        <a:ea typeface="宋体"/>
                      </a:endParaRPr>
                    </a:p>
                  </a:txBody>
                  <a:tcPr marL="0" marR="0" marT="0" marB="0"/>
                </a:tc>
                <a:tc>
                  <a:txBody>
                    <a:bodyPr/>
                    <a:lstStyle/>
                    <a:p>
                      <a:pPr algn="ctr">
                        <a:spcAft>
                          <a:spcPts val="0"/>
                        </a:spcAft>
                      </a:pPr>
                      <a:r>
                        <a:rPr lang="en-US" sz="1600" kern="0">
                          <a:effectLst/>
                        </a:rPr>
                        <a:t>13567797411</a:t>
                      </a:r>
                      <a:endParaRPr lang="zh-CN" sz="1600" kern="100">
                        <a:effectLst/>
                        <a:latin typeface="Times New Roman"/>
                        <a:ea typeface="宋体"/>
                      </a:endParaRPr>
                    </a:p>
                  </a:txBody>
                  <a:tcPr marL="0" marR="0" marT="0" marB="0"/>
                </a:tc>
                <a:tc>
                  <a:txBody>
                    <a:bodyPr/>
                    <a:lstStyle/>
                    <a:p>
                      <a:pPr algn="ctr">
                        <a:spcAft>
                          <a:spcPts val="0"/>
                        </a:spcAft>
                      </a:pPr>
                      <a:r>
                        <a:rPr lang="en-US" sz="1600" kern="100" dirty="0" err="1">
                          <a:effectLst/>
                        </a:rPr>
                        <a:t>hufzfzfzfz</a:t>
                      </a:r>
                      <a:endParaRPr lang="zh-CN" sz="1600" kern="100" dirty="0">
                        <a:effectLst/>
                        <a:latin typeface="Times New Roman"/>
                        <a:ea typeface="宋体"/>
                      </a:endParaRPr>
                    </a:p>
                  </a:txBody>
                  <a:tcPr marL="0" marR="0" marT="0" marB="0"/>
                </a:tc>
                <a:tc>
                  <a:txBody>
                    <a:bodyPr/>
                    <a:lstStyle/>
                    <a:p>
                      <a:pPr algn="ctr">
                        <a:spcAft>
                          <a:spcPts val="0"/>
                        </a:spcAft>
                      </a:pPr>
                      <a:r>
                        <a:rPr lang="en-US" sz="1600" kern="100">
                          <a:effectLst/>
                        </a:rPr>
                        <a:t>1154648074</a:t>
                      </a:r>
                      <a:endParaRPr lang="zh-CN" sz="1600" kern="10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31601391@stu.zucc.edu.cn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4"/>
                  </a:ext>
                </a:extLst>
              </a:tr>
              <a:tr h="432030">
                <a:tc>
                  <a:txBody>
                    <a:bodyPr/>
                    <a:lstStyle/>
                    <a:p>
                      <a:pPr algn="ctr">
                        <a:spcAft>
                          <a:spcPts val="0"/>
                        </a:spcAft>
                      </a:pPr>
                      <a:r>
                        <a:rPr lang="zh-CN" sz="1600" kern="0" dirty="0">
                          <a:effectLst/>
                        </a:rPr>
                        <a:t>张光程（组长）</a:t>
                      </a:r>
                      <a:endParaRPr lang="zh-CN" sz="1600" kern="100" dirty="0">
                        <a:effectLst/>
                        <a:latin typeface="Times New Roman"/>
                        <a:ea typeface="宋体"/>
                      </a:endParaRPr>
                    </a:p>
                  </a:txBody>
                  <a:tcPr marL="0" marR="0" marT="0" marB="0"/>
                </a:tc>
                <a:tc>
                  <a:txBody>
                    <a:bodyPr/>
                    <a:lstStyle/>
                    <a:p>
                      <a:pPr algn="ctr">
                        <a:spcAft>
                          <a:spcPts val="0"/>
                        </a:spcAft>
                      </a:pPr>
                      <a:r>
                        <a:rPr lang="en-US" sz="1600" kern="0" dirty="0">
                          <a:effectLst/>
                        </a:rPr>
                        <a:t>15988133320</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To-some-where</a:t>
                      </a:r>
                      <a:endParaRPr lang="zh-CN" sz="1600" kern="100" dirty="0">
                        <a:effectLst/>
                        <a:latin typeface="Times New Roman"/>
                        <a:ea typeface="宋体"/>
                      </a:endParaRPr>
                    </a:p>
                  </a:txBody>
                  <a:tcPr marL="0" marR="0" marT="0" marB="0"/>
                </a:tc>
                <a:tc>
                  <a:txBody>
                    <a:bodyPr/>
                    <a:lstStyle/>
                    <a:p>
                      <a:pPr algn="ctr">
                        <a:spcAft>
                          <a:spcPts val="0"/>
                        </a:spcAft>
                      </a:pPr>
                      <a:r>
                        <a:rPr lang="en-US" altLang="zh-CN" sz="1600" kern="100" dirty="0">
                          <a:effectLst/>
                        </a:rPr>
                        <a:t>764310647</a:t>
                      </a:r>
                      <a:endParaRPr lang="zh-CN" sz="1600" kern="100" dirty="0">
                        <a:effectLst/>
                        <a:latin typeface="Times New Roman"/>
                        <a:ea typeface="宋体"/>
                      </a:endParaRPr>
                    </a:p>
                  </a:txBody>
                  <a:tcPr marL="0" marR="0" marT="0" marB="0"/>
                </a:tc>
                <a:tc>
                  <a:txBody>
                    <a:bodyPr/>
                    <a:lstStyle/>
                    <a:p>
                      <a:pPr algn="ctr">
                        <a:spcAft>
                          <a:spcPts val="0"/>
                        </a:spcAft>
                      </a:pPr>
                      <a:r>
                        <a:rPr lang="en-US" sz="1600" u="none" strike="noStrike" kern="0" dirty="0">
                          <a:effectLst/>
                        </a:rPr>
                        <a:t>31608035@stu.zucc.edu.cn</a:t>
                      </a:r>
                      <a:endParaRPr lang="zh-CN" sz="1600" kern="100" dirty="0">
                        <a:effectLst/>
                        <a:latin typeface="Times New Roman"/>
                        <a:ea typeface="宋体"/>
                      </a:endParaRPr>
                    </a:p>
                  </a:txBody>
                  <a:tcPr marL="0" marR="0" marT="0" marB="0"/>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0425552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实现环境</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394375" y="1059645"/>
            <a:ext cx="84979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文档撰写及</a:t>
            </a:r>
            <a:r>
              <a:rPr lang="en-US" altLang="zh-CN" sz="1600" b="1" dirty="0">
                <a:solidFill>
                  <a:srgbClr val="000000"/>
                </a:solidFill>
                <a:latin typeface="Calibri" pitchFamily="34" charset="0"/>
                <a:sym typeface="Calibri" pitchFamily="34" charset="0"/>
              </a:rPr>
              <a:t>PPT</a:t>
            </a:r>
            <a:r>
              <a:rPr lang="zh-CN" altLang="en-US" sz="1600" b="1" dirty="0">
                <a:solidFill>
                  <a:srgbClr val="000000"/>
                </a:solidFill>
                <a:latin typeface="Calibri" pitchFamily="34" charset="0"/>
                <a:sym typeface="Calibri" pitchFamily="34" charset="0"/>
              </a:rPr>
              <a:t>制作：</a:t>
            </a:r>
            <a:r>
              <a:rPr lang="en-US" altLang="zh-CN" sz="1600" b="1" dirty="0">
                <a:solidFill>
                  <a:srgbClr val="000000"/>
                </a:solidFill>
                <a:latin typeface="Calibri" pitchFamily="34" charset="0"/>
                <a:sym typeface="Calibri" pitchFamily="34" charset="0"/>
              </a:rPr>
              <a:t>Microsoft Office Professional Plus 2010/2016   </a:t>
            </a:r>
          </a:p>
          <a:p>
            <a:pPr lvl="1">
              <a:lnSpc>
                <a:spcPct val="150000"/>
              </a:lnSpc>
              <a:buClr>
                <a:srgbClr val="E36C09"/>
              </a:buClr>
            </a:pPr>
            <a:r>
              <a:rPr lang="zh-CN" altLang="en-US" sz="1600" b="1" dirty="0">
                <a:solidFill>
                  <a:srgbClr val="000000"/>
                </a:solidFill>
                <a:latin typeface="Calibri" pitchFamily="34" charset="0"/>
                <a:sym typeface="Calibri" pitchFamily="34" charset="0"/>
              </a:rPr>
              <a:t>源码分析及修改：</a:t>
            </a:r>
            <a:r>
              <a:rPr lang="en-US" altLang="zh-CN" sz="1600" b="1" dirty="0" err="1">
                <a:solidFill>
                  <a:srgbClr val="000000"/>
                </a:solidFill>
                <a:latin typeface="Calibri" pitchFamily="34" charset="0"/>
                <a:sym typeface="Calibri" pitchFamily="34" charset="0"/>
              </a:rPr>
              <a:t>JetBrians</a:t>
            </a:r>
            <a:r>
              <a:rPr lang="en-US" altLang="zh-CN" sz="1600" b="1" dirty="0">
                <a:solidFill>
                  <a:srgbClr val="000000"/>
                </a:solidFill>
                <a:latin typeface="Calibri" pitchFamily="34" charset="0"/>
                <a:sym typeface="Calibri" pitchFamily="34" charset="0"/>
              </a:rPr>
              <a:t> </a:t>
            </a:r>
            <a:r>
              <a:rPr lang="en-US" altLang="zh-CN" sz="1600" b="1" dirty="0" err="1">
                <a:solidFill>
                  <a:srgbClr val="000000"/>
                </a:solidFill>
                <a:latin typeface="Calibri" pitchFamily="34" charset="0"/>
                <a:sym typeface="Calibri" pitchFamily="34" charset="0"/>
              </a:rPr>
              <a:t>PhpStorm</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（开发语言：</a:t>
            </a:r>
            <a:r>
              <a:rPr lang="en-US" altLang="zh-CN" sz="1600" b="1" dirty="0">
                <a:solidFill>
                  <a:srgbClr val="000000"/>
                </a:solidFill>
                <a:latin typeface="Calibri" pitchFamily="34" charset="0"/>
                <a:sym typeface="Calibri" pitchFamily="34" charset="0"/>
              </a:rPr>
              <a:t>PHP&amp;JS</a:t>
            </a:r>
            <a:r>
              <a:rPr lang="zh-CN" altLang="en-US" sz="1600" b="1" dirty="0">
                <a:solidFill>
                  <a:srgbClr val="000000"/>
                </a:solidFill>
                <a:latin typeface="Calibri" pitchFamily="34" charset="0"/>
                <a:sym typeface="Calibri" pitchFamily="34" charset="0"/>
              </a:rPr>
              <a:t>）</a:t>
            </a:r>
          </a:p>
          <a:p>
            <a:pPr lvl="1">
              <a:lnSpc>
                <a:spcPct val="150000"/>
              </a:lnSpc>
              <a:buClr>
                <a:srgbClr val="E36C09"/>
              </a:buClr>
            </a:pPr>
            <a:r>
              <a:rPr lang="zh-CN" altLang="en-US" sz="1600" b="1" dirty="0">
                <a:solidFill>
                  <a:srgbClr val="000000"/>
                </a:solidFill>
                <a:latin typeface="Calibri" pitchFamily="34" charset="0"/>
                <a:sym typeface="Calibri" pitchFamily="34" charset="0"/>
              </a:rPr>
              <a:t>配置管理：</a:t>
            </a:r>
            <a:r>
              <a:rPr lang="en-US" altLang="zh-CN" sz="1600" b="1" dirty="0" err="1">
                <a:solidFill>
                  <a:srgbClr val="000000"/>
                </a:solidFill>
                <a:latin typeface="Calibri" pitchFamily="34" charset="0"/>
                <a:sym typeface="Calibri" pitchFamily="34" charset="0"/>
              </a:rPr>
              <a:t>Git</a:t>
            </a:r>
            <a:r>
              <a:rPr lang="en-US" altLang="zh-CN" sz="1600" b="1" dirty="0">
                <a:solidFill>
                  <a:srgbClr val="000000"/>
                </a:solidFill>
                <a:latin typeface="Calibri" pitchFamily="34" charset="0"/>
                <a:sym typeface="Calibri" pitchFamily="34" charset="0"/>
              </a:rPr>
              <a:t> &amp; </a:t>
            </a:r>
            <a:r>
              <a:rPr lang="en-US" altLang="zh-CN" sz="1600" b="1" dirty="0" err="1">
                <a:solidFill>
                  <a:srgbClr val="000000"/>
                </a:solidFill>
                <a:latin typeface="Calibri" pitchFamily="34" charset="0"/>
                <a:sym typeface="Calibri" pitchFamily="34" charset="0"/>
              </a:rPr>
              <a:t>GitHub</a:t>
            </a:r>
            <a:r>
              <a:rPr lang="en-US" altLang="zh-CN" sz="1600" b="1" dirty="0">
                <a:solidFill>
                  <a:srgbClr val="000000"/>
                </a:solidFill>
                <a:latin typeface="Calibri" pitchFamily="34" charset="0"/>
                <a:sym typeface="Calibri" pitchFamily="34" charset="0"/>
              </a:rPr>
              <a:t> Desktop</a:t>
            </a:r>
          </a:p>
          <a:p>
            <a:pPr lvl="1">
              <a:lnSpc>
                <a:spcPct val="150000"/>
              </a:lnSpc>
              <a:buClr>
                <a:srgbClr val="E36C09"/>
              </a:buClr>
            </a:pPr>
            <a:r>
              <a:rPr lang="en-US" altLang="zh-CN" sz="1600" b="1" dirty="0">
                <a:solidFill>
                  <a:srgbClr val="000000"/>
                </a:solidFill>
                <a:latin typeface="Calibri" pitchFamily="34" charset="0"/>
                <a:sym typeface="Calibri" pitchFamily="34" charset="0"/>
              </a:rPr>
              <a:t>UML</a:t>
            </a:r>
            <a:r>
              <a:rPr lang="zh-CN" altLang="en-US" sz="1600" b="1" dirty="0">
                <a:solidFill>
                  <a:srgbClr val="000000"/>
                </a:solidFill>
                <a:latin typeface="Calibri" pitchFamily="34" charset="0"/>
                <a:sym typeface="Calibri" pitchFamily="34" charset="0"/>
              </a:rPr>
              <a:t>工具：</a:t>
            </a:r>
            <a:r>
              <a:rPr lang="en-US" altLang="zh-CN" sz="1600" b="1" dirty="0" err="1">
                <a:solidFill>
                  <a:srgbClr val="000000"/>
                </a:solidFill>
                <a:latin typeface="Calibri" pitchFamily="34" charset="0"/>
                <a:sym typeface="Calibri" pitchFamily="34" charset="0"/>
              </a:rPr>
              <a:t>StarUML</a:t>
            </a: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Microsoft Visio </a:t>
            </a:r>
            <a:r>
              <a:rPr lang="en-US" altLang="zh-CN" sz="1600" b="1" dirty="0" smtClean="0">
                <a:solidFill>
                  <a:srgbClr val="000000"/>
                </a:solidFill>
                <a:latin typeface="Calibri" pitchFamily="34" charset="0"/>
                <a:sym typeface="Calibri" pitchFamily="34" charset="0"/>
              </a:rPr>
              <a:t>Premium 2010/2016</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云服务器：阿里云服务器</a:t>
            </a:r>
          </a:p>
          <a:p>
            <a:pPr lvl="1">
              <a:lnSpc>
                <a:spcPct val="150000"/>
              </a:lnSpc>
              <a:buClr>
                <a:srgbClr val="E36C09"/>
              </a:buClr>
            </a:pPr>
            <a:r>
              <a:rPr lang="zh-CN" altLang="en-US" sz="1600" b="1" dirty="0">
                <a:solidFill>
                  <a:srgbClr val="000000"/>
                </a:solidFill>
                <a:latin typeface="Calibri" pitchFamily="34" charset="0"/>
                <a:sym typeface="Calibri" pitchFamily="34" charset="0"/>
              </a:rPr>
              <a:t>数据库服务：</a:t>
            </a:r>
            <a:r>
              <a:rPr lang="en-US" altLang="zh-CN" sz="1600" b="1" dirty="0">
                <a:solidFill>
                  <a:srgbClr val="000000"/>
                </a:solidFill>
                <a:latin typeface="Calibri" pitchFamily="34" charset="0"/>
                <a:sym typeface="Calibri" pitchFamily="34" charset="0"/>
              </a:rPr>
              <a:t>MySQL</a:t>
            </a:r>
          </a:p>
          <a:p>
            <a:pPr lvl="1">
              <a:lnSpc>
                <a:spcPct val="150000"/>
              </a:lnSpc>
              <a:buClr>
                <a:srgbClr val="E36C09"/>
              </a:buClr>
            </a:pPr>
            <a:r>
              <a:rPr lang="zh-CN" altLang="en-US" sz="1600" b="1" dirty="0">
                <a:solidFill>
                  <a:srgbClr val="000000"/>
                </a:solidFill>
                <a:latin typeface="Calibri" pitchFamily="34" charset="0"/>
                <a:sym typeface="Calibri" pitchFamily="34" charset="0"/>
              </a:rPr>
              <a:t>图片制作：</a:t>
            </a:r>
            <a:r>
              <a:rPr lang="en-US" altLang="zh-CN" sz="1600" b="1" dirty="0">
                <a:solidFill>
                  <a:srgbClr val="000000"/>
                </a:solidFill>
                <a:latin typeface="Calibri" pitchFamily="34" charset="0"/>
                <a:sym typeface="Calibri" pitchFamily="34" charset="0"/>
              </a:rPr>
              <a:t>Adobe </a:t>
            </a:r>
            <a:r>
              <a:rPr lang="en-US" altLang="zh-CN" sz="1600" b="1" dirty="0" err="1">
                <a:solidFill>
                  <a:srgbClr val="000000"/>
                </a:solidFill>
                <a:latin typeface="Calibri" pitchFamily="34" charset="0"/>
                <a:sym typeface="Calibri" pitchFamily="34" charset="0"/>
              </a:rPr>
              <a:t>PhotoShop</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原型制作：</a:t>
            </a:r>
            <a:r>
              <a:rPr lang="en-US" altLang="zh-CN" sz="1600" b="1" dirty="0" err="1">
                <a:solidFill>
                  <a:srgbClr val="000000"/>
                </a:solidFill>
                <a:latin typeface="Calibri" pitchFamily="34" charset="0"/>
                <a:sym typeface="Calibri" pitchFamily="34" charset="0"/>
              </a:rPr>
              <a:t>HBuilder</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E-R</a:t>
            </a:r>
            <a:r>
              <a:rPr lang="zh-CN" altLang="en-US" sz="1600" b="1" dirty="0">
                <a:solidFill>
                  <a:srgbClr val="000000"/>
                </a:solidFill>
                <a:latin typeface="Calibri" pitchFamily="34" charset="0"/>
                <a:sym typeface="Calibri" pitchFamily="34" charset="0"/>
              </a:rPr>
              <a:t>图制作：</a:t>
            </a:r>
            <a:r>
              <a:rPr lang="en-US" altLang="zh-CN" sz="1600" b="1" dirty="0">
                <a:solidFill>
                  <a:srgbClr val="000000"/>
                </a:solidFill>
                <a:latin typeface="Calibri" pitchFamily="34" charset="0"/>
                <a:sym typeface="Calibri" pitchFamily="34" charset="0"/>
              </a:rPr>
              <a:t>Sybase </a:t>
            </a:r>
            <a:r>
              <a:rPr lang="en-US" altLang="zh-CN" sz="1600" b="1" dirty="0" err="1">
                <a:solidFill>
                  <a:srgbClr val="000000"/>
                </a:solidFill>
                <a:latin typeface="Calibri" pitchFamily="34" charset="0"/>
                <a:sym typeface="Calibri" pitchFamily="34" charset="0"/>
              </a:rPr>
              <a:t>PowerDesigner</a:t>
            </a: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15</a:t>
            </a:fld>
            <a:endParaRPr lang="zh-CN" altLang="en-US" sz="1800">
              <a:solidFill>
                <a:schemeClr val="tx1"/>
              </a:solidFill>
            </a:endParaRPr>
          </a:p>
        </p:txBody>
      </p:sp>
    </p:spTree>
    <p:extLst>
      <p:ext uri="{BB962C8B-B14F-4D97-AF65-F5344CB8AC3E}">
        <p14:creationId xmlns:p14="http://schemas.microsoft.com/office/powerpoint/2010/main" val="3435774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宋体" pitchFamily="2" charset="-122"/>
              </a:rPr>
              <a:t>WBS</a:t>
            </a:r>
            <a:r>
              <a:rPr lang="zh-CN" altLang="en-US" sz="2800" b="1" dirty="0" smtClean="0">
                <a:solidFill>
                  <a:schemeClr val="bg1"/>
                </a:solidFill>
                <a:latin typeface="Calibri" pitchFamily="34" charset="0"/>
                <a:sym typeface="宋体" pitchFamily="2" charset="-122"/>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16</a:t>
            </a:fld>
            <a:endParaRPr lang="zh-CN" altLang="en-US" sz="1800">
              <a:solidFill>
                <a:schemeClr val="tx1"/>
              </a:solidFill>
            </a:endParaRPr>
          </a:p>
        </p:txBody>
      </p:sp>
      <p:pic>
        <p:nvPicPr>
          <p:cNvPr id="8" name="图片 7">
            <a:extLst>
              <a:ext uri="{FF2B5EF4-FFF2-40B4-BE49-F238E27FC236}">
                <a16:creationId xmlns="" xmlns:a16="http://schemas.microsoft.com/office/drawing/2014/main" id="{3F512810-87F8-49C3-8738-B32D9AA446FA}"/>
              </a:ext>
            </a:extLst>
          </p:cNvPr>
          <p:cNvPicPr>
            <a:picLocks noChangeAspect="1"/>
          </p:cNvPicPr>
          <p:nvPr/>
        </p:nvPicPr>
        <p:blipFill>
          <a:blip r:embed="rId3"/>
          <a:stretch>
            <a:fillRect/>
          </a:stretch>
        </p:blipFill>
        <p:spPr>
          <a:xfrm>
            <a:off x="1547790" y="923926"/>
            <a:ext cx="5976415" cy="3735969"/>
          </a:xfrm>
          <a:prstGeom prst="rect">
            <a:avLst/>
          </a:prstGeom>
        </p:spPr>
      </p:pic>
    </p:spTree>
    <p:extLst>
      <p:ext uri="{BB962C8B-B14F-4D97-AF65-F5344CB8AC3E}">
        <p14:creationId xmlns:p14="http://schemas.microsoft.com/office/powerpoint/2010/main" val="16902197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662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6404" name="矩形 33"/>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Calibri" pitchFamily="34" charset="0"/>
              </a:rPr>
              <a:t>WBS</a:t>
            </a:r>
            <a:r>
              <a:rPr lang="zh-CN" altLang="en-US" sz="2800" b="1" dirty="0" smtClean="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5" name="日期占位符 4"/>
          <p:cNvSpPr>
            <a:spLocks noGrp="1"/>
          </p:cNvSpPr>
          <p:nvPr>
            <p:ph type="dt" sz="half" idx="10"/>
          </p:nvPr>
        </p:nvSpPr>
        <p:spPr/>
        <p:txBody>
          <a:bodyPr/>
          <a:lstStyle/>
          <a:p>
            <a:pPr>
              <a:defRPr/>
            </a:pPr>
            <a:fld id="{828F1D70-9830-4FC3-95FF-5F1CF71E73E1}" type="datetime1">
              <a:rPr lang="zh-CN" altLang="en-US" smtClean="0"/>
              <a:t>2019/1/16</a:t>
            </a:fld>
            <a:endParaRPr lang="zh-CN" altLang="en-US" sz="1800">
              <a:solidFill>
                <a:schemeClr val="tx1"/>
              </a:solidFill>
            </a:endParaRPr>
          </a:p>
        </p:txBody>
      </p:sp>
      <p:sp>
        <p:nvSpPr>
          <p:cNvPr id="6" name="灯片编号占位符 5"/>
          <p:cNvSpPr>
            <a:spLocks noGrp="1"/>
          </p:cNvSpPr>
          <p:nvPr>
            <p:ph type="sldNum" sz="quarter" idx="12"/>
          </p:nvPr>
        </p:nvSpPr>
        <p:spPr/>
        <p:txBody>
          <a:bodyPr/>
          <a:lstStyle/>
          <a:p>
            <a:pPr>
              <a:defRPr/>
            </a:pPr>
            <a:fld id="{F68E87E3-DF09-4D36-A1C1-C0E671047C58}" type="slidenum">
              <a:rPr lang="zh-CN" altLang="en-US" smtClean="0"/>
              <a:pPr>
                <a:defRPr/>
              </a:pPr>
              <a:t>17</a:t>
            </a:fld>
            <a:endParaRPr lang="zh-CN" altLang="en-US" sz="1800">
              <a:solidFill>
                <a:schemeClr val="tx1"/>
              </a:solidFill>
            </a:endParaRPr>
          </a:p>
        </p:txBody>
      </p:sp>
      <p:pic>
        <p:nvPicPr>
          <p:cNvPr id="2" name="图片 1">
            <a:extLst>
              <a:ext uri="{FF2B5EF4-FFF2-40B4-BE49-F238E27FC236}">
                <a16:creationId xmlns="" xmlns:a16="http://schemas.microsoft.com/office/drawing/2014/main" id="{30E40E73-CF28-460E-885E-2DAF7D7F9ABC}"/>
              </a:ext>
            </a:extLst>
          </p:cNvPr>
          <p:cNvPicPr>
            <a:picLocks noChangeAspect="1"/>
          </p:cNvPicPr>
          <p:nvPr/>
        </p:nvPicPr>
        <p:blipFill>
          <a:blip r:embed="rId3"/>
          <a:stretch>
            <a:fillRect/>
          </a:stretch>
        </p:blipFill>
        <p:spPr>
          <a:xfrm>
            <a:off x="2123830" y="736618"/>
            <a:ext cx="4536315" cy="3963133"/>
          </a:xfrm>
          <a:prstGeom prst="rect">
            <a:avLst/>
          </a:prstGeom>
        </p:spPr>
      </p:pic>
    </p:spTree>
    <p:extLst>
      <p:ext uri="{BB962C8B-B14F-4D97-AF65-F5344CB8AC3E}">
        <p14:creationId xmlns:p14="http://schemas.microsoft.com/office/powerpoint/2010/main" val="137187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404"/>
                                        </p:tgtEl>
                                        <p:attrNameLst>
                                          <p:attrName>style.visibility</p:attrName>
                                        </p:attrNameLst>
                                      </p:cBhvr>
                                      <p:to>
                                        <p:strVal val="visible"/>
                                      </p:to>
                                    </p:set>
                                    <p:anim calcmode="lin" valueType="num">
                                      <p:cBhvr>
                                        <p:cTn id="7" dur="750" fill="hold"/>
                                        <p:tgtEl>
                                          <p:spTgt spid="16404"/>
                                        </p:tgtEl>
                                        <p:attrNameLst>
                                          <p:attrName>ppt_x</p:attrName>
                                        </p:attrNameLst>
                                      </p:cBhvr>
                                      <p:tavLst>
                                        <p:tav tm="0">
                                          <p:val>
                                            <p:strVal val="0-#ppt_w/2"/>
                                          </p:val>
                                        </p:tav>
                                        <p:tav tm="100000">
                                          <p:val>
                                            <p:strVal val="#ppt_x"/>
                                          </p:val>
                                        </p:tav>
                                      </p:tavLst>
                                    </p:anim>
                                    <p:anim calcmode="lin" valueType="num">
                                      <p:cBhvr>
                                        <p:cTn id="8" dur="750" fill="hold"/>
                                        <p:tgtEl>
                                          <p:spTgt spid="16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4"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WBS</a:t>
            </a:r>
            <a:r>
              <a:rPr lang="zh-CN" altLang="en-US" sz="2800" b="1" dirty="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18</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8999"/>
            <a:ext cx="698448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32984" y="1419670"/>
            <a:ext cx="976549" cy="830997"/>
          </a:xfrm>
          <a:prstGeom prst="rect">
            <a:avLst/>
          </a:prstGeom>
          <a:noFill/>
        </p:spPr>
        <p:txBody>
          <a:bodyPr wrap="none" rtlCol="0">
            <a:spAutoFit/>
          </a:bodyPr>
          <a:lstStyle/>
          <a:p>
            <a:r>
              <a:rPr lang="en-US" altLang="zh-CN" sz="1600" b="1" dirty="0">
                <a:solidFill>
                  <a:srgbClr val="000000"/>
                </a:solidFill>
                <a:latin typeface="Calibri" pitchFamily="34" charset="0"/>
              </a:rPr>
              <a:t>A:</a:t>
            </a:r>
            <a:r>
              <a:rPr lang="zh-CN" altLang="zh-CN" sz="1600" b="1" dirty="0">
                <a:solidFill>
                  <a:srgbClr val="000000"/>
                </a:solidFill>
                <a:latin typeface="Calibri" pitchFamily="34" charset="0"/>
              </a:rPr>
              <a:t>审核</a:t>
            </a:r>
            <a:endParaRPr lang="en-US" altLang="zh-CN" sz="1600" b="1" dirty="0">
              <a:solidFill>
                <a:srgbClr val="000000"/>
              </a:solidFill>
              <a:latin typeface="Calibri" pitchFamily="34" charset="0"/>
            </a:endParaRPr>
          </a:p>
          <a:p>
            <a:endParaRPr lang="en-US" altLang="zh-CN" sz="1600" b="1" dirty="0">
              <a:solidFill>
                <a:srgbClr val="000000"/>
              </a:solidFill>
              <a:latin typeface="Calibri" pitchFamily="34" charset="0"/>
            </a:endParaRPr>
          </a:p>
          <a:p>
            <a:r>
              <a:rPr lang="en-US" altLang="zh-CN" sz="1600" b="1" dirty="0">
                <a:solidFill>
                  <a:srgbClr val="000000"/>
                </a:solidFill>
                <a:latin typeface="Calibri" pitchFamily="34" charset="0"/>
              </a:rPr>
              <a:t>R:</a:t>
            </a:r>
            <a:r>
              <a:rPr lang="zh-CN" altLang="zh-CN" sz="1600" b="1" dirty="0">
                <a:solidFill>
                  <a:srgbClr val="000000"/>
                </a:solidFill>
                <a:latin typeface="Calibri" pitchFamily="34" charset="0"/>
              </a:rPr>
              <a:t>负责人</a:t>
            </a:r>
          </a:p>
        </p:txBody>
      </p:sp>
    </p:spTree>
    <p:extLst>
      <p:ext uri="{BB962C8B-B14F-4D97-AF65-F5344CB8AC3E}">
        <p14:creationId xmlns:p14="http://schemas.microsoft.com/office/powerpoint/2010/main" val="36919424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63593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635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WBS</a:t>
            </a:r>
            <a:r>
              <a:rPr lang="zh-CN" altLang="en-US" sz="2800" b="1" dirty="0" smtClean="0">
                <a:solidFill>
                  <a:schemeClr val="bg1"/>
                </a:solidFill>
                <a:latin typeface="Calibri" pitchFamily="34" charset="0"/>
                <a:sym typeface="Calibri" pitchFamily="34" charset="0"/>
              </a:rPr>
              <a:t>表</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BADF601-DDD1-425C-B13C-6B737C16F20F}"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19</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55" y="889000"/>
            <a:ext cx="6779961"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42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3"/>
          <p:cNvSpPr>
            <a:spLocks noChangeArrowheads="1"/>
          </p:cNvSpPr>
          <p:nvPr/>
        </p:nvSpPr>
        <p:spPr bwMode="auto">
          <a:xfrm>
            <a:off x="0" y="6350"/>
            <a:ext cx="9144000" cy="90928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100" name="TextBox 6"/>
          <p:cNvSpPr>
            <a:spLocks noChangeArrowheads="1"/>
          </p:cNvSpPr>
          <p:nvPr/>
        </p:nvSpPr>
        <p:spPr bwMode="auto">
          <a:xfrm>
            <a:off x="3779838" y="168605"/>
            <a:ext cx="1080182" cy="5847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chemeClr val="bg1"/>
                </a:solidFill>
                <a:latin typeface="微软雅黑" pitchFamily="34" charset="-122"/>
                <a:ea typeface="微软雅黑" pitchFamily="34" charset="-122"/>
                <a:sym typeface="微软雅黑" pitchFamily="34" charset="-122"/>
              </a:rPr>
              <a:t>目录</a:t>
            </a:r>
          </a:p>
        </p:txBody>
      </p:sp>
      <p:sp>
        <p:nvSpPr>
          <p:cNvPr id="2" name="日期占位符 1"/>
          <p:cNvSpPr>
            <a:spLocks noGrp="1"/>
          </p:cNvSpPr>
          <p:nvPr>
            <p:ph type="dt" sz="half" idx="10"/>
          </p:nvPr>
        </p:nvSpPr>
        <p:spPr/>
        <p:txBody>
          <a:bodyPr/>
          <a:lstStyle/>
          <a:p>
            <a:pPr>
              <a:defRPr/>
            </a:pPr>
            <a:fld id="{0C3FB704-E77F-42A2-BF1D-9FF1E219C340}"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a:t>
            </a:fld>
            <a:endParaRPr lang="zh-CN" altLang="en-US" sz="1800">
              <a:solidFill>
                <a:schemeClr val="tx1"/>
              </a:solidFill>
            </a:endParaRPr>
          </a:p>
        </p:txBody>
      </p:sp>
      <p:sp>
        <p:nvSpPr>
          <p:cNvPr id="27" name="椭圆 10"/>
          <p:cNvSpPr>
            <a:spLocks noChangeArrowheads="1"/>
          </p:cNvSpPr>
          <p:nvPr/>
        </p:nvSpPr>
        <p:spPr bwMode="auto">
          <a:xfrm>
            <a:off x="2627865" y="1513505"/>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矩形 11"/>
          <p:cNvSpPr>
            <a:spLocks noChangeArrowheads="1"/>
          </p:cNvSpPr>
          <p:nvPr/>
        </p:nvSpPr>
        <p:spPr bwMode="auto">
          <a:xfrm>
            <a:off x="3029504" y="1424095"/>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a:solidFill>
                  <a:srgbClr val="E36C09"/>
                </a:solidFill>
                <a:latin typeface="宋体" pitchFamily="2" charset="-122"/>
                <a:sym typeface="宋体" pitchFamily="2" charset="-122"/>
              </a:rPr>
              <a:t>评审</a:t>
            </a:r>
            <a:r>
              <a:rPr lang="zh-CN" altLang="en-US" b="1" dirty="0" smtClean="0">
                <a:solidFill>
                  <a:srgbClr val="E36C09"/>
                </a:solidFill>
                <a:latin typeface="宋体" pitchFamily="2" charset="-122"/>
                <a:sym typeface="宋体" pitchFamily="2" charset="-122"/>
              </a:rPr>
              <a:t>表条目演示</a:t>
            </a:r>
            <a:endParaRPr lang="zh-CN" altLang="en-US" b="1" dirty="0">
              <a:solidFill>
                <a:srgbClr val="E36C09"/>
              </a:solidFill>
              <a:latin typeface="宋体" pitchFamily="2" charset="-122"/>
              <a:sym typeface="宋体" pitchFamily="2" charset="-122"/>
            </a:endParaRPr>
          </a:p>
        </p:txBody>
      </p:sp>
      <p:sp>
        <p:nvSpPr>
          <p:cNvPr id="39" name="椭圆 10"/>
          <p:cNvSpPr>
            <a:spLocks noChangeArrowheads="1"/>
          </p:cNvSpPr>
          <p:nvPr/>
        </p:nvSpPr>
        <p:spPr bwMode="auto">
          <a:xfrm>
            <a:off x="2627865" y="2769837"/>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0" name="矩形 11"/>
          <p:cNvSpPr>
            <a:spLocks noChangeArrowheads="1"/>
          </p:cNvSpPr>
          <p:nvPr/>
        </p:nvSpPr>
        <p:spPr bwMode="auto">
          <a:xfrm>
            <a:off x="3029504" y="2684183"/>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smtClean="0">
                <a:solidFill>
                  <a:srgbClr val="E36C09"/>
                </a:solidFill>
                <a:latin typeface="宋体" pitchFamily="2" charset="-122"/>
                <a:sym typeface="宋体" pitchFamily="2" charset="-122"/>
              </a:rPr>
              <a:t>参考文献</a:t>
            </a:r>
            <a:endParaRPr lang="zh-CN" altLang="en-US" b="1" dirty="0">
              <a:solidFill>
                <a:srgbClr val="E36C09"/>
              </a:solidFill>
              <a:latin typeface="宋体" pitchFamily="2" charset="-122"/>
              <a:sym typeface="宋体" pitchFamily="2" charset="-122"/>
            </a:endParaRPr>
          </a:p>
        </p:txBody>
      </p:sp>
      <p:sp>
        <p:nvSpPr>
          <p:cNvPr id="41" name="椭圆 10"/>
          <p:cNvSpPr>
            <a:spLocks noChangeArrowheads="1"/>
          </p:cNvSpPr>
          <p:nvPr/>
        </p:nvSpPr>
        <p:spPr bwMode="auto">
          <a:xfrm>
            <a:off x="2627865" y="4026168"/>
            <a:ext cx="216000" cy="215900"/>
          </a:xfrm>
          <a:prstGeom prst="ellipse">
            <a:avLst/>
          </a:prstGeom>
          <a:solidFill>
            <a:srgbClr val="E36C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42" name="矩形 11"/>
          <p:cNvSpPr>
            <a:spLocks noChangeArrowheads="1"/>
          </p:cNvSpPr>
          <p:nvPr/>
        </p:nvSpPr>
        <p:spPr bwMode="auto">
          <a:xfrm>
            <a:off x="3029504" y="3944270"/>
            <a:ext cx="3107349" cy="35560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b="1" dirty="0" smtClean="0">
                <a:solidFill>
                  <a:srgbClr val="E36C09"/>
                </a:solidFill>
                <a:latin typeface="宋体" pitchFamily="2" charset="-122"/>
                <a:sym typeface="宋体" pitchFamily="2" charset="-122"/>
              </a:rPr>
              <a:t>分工</a:t>
            </a:r>
            <a:r>
              <a:rPr lang="zh-CN" altLang="en-US" b="1" dirty="0">
                <a:solidFill>
                  <a:srgbClr val="E36C09"/>
                </a:solidFill>
                <a:latin typeface="宋体" pitchFamily="2" charset="-122"/>
                <a:sym typeface="宋体" pitchFamily="2" charset="-122"/>
              </a:rPr>
              <a:t>明细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0-#ppt_w/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00"/>
                                        </p:tgtEl>
                                        <p:attrNameLst>
                                          <p:attrName>style.visibility</p:attrName>
                                        </p:attrNameLst>
                                      </p:cBhvr>
                                      <p:to>
                                        <p:strVal val="visible"/>
                                      </p:to>
                                    </p:set>
                                    <p:animEffect>
                                      <p:cBhvr>
                                        <p:cTn id="12" dur="500"/>
                                        <p:tgtEl>
                                          <p:spTgt spid="4100"/>
                                        </p:tgtEl>
                                      </p:cBhvr>
                                    </p:animEffect>
                                    <p:anim calcmode="lin" valueType="num">
                                      <p:cBhvr>
                                        <p:cTn id="13" dur="500" fill="hold"/>
                                        <p:tgtEl>
                                          <p:spTgt spid="4100"/>
                                        </p:tgtEl>
                                        <p:attrNameLst>
                                          <p:attrName>ppt_x</p:attrName>
                                        </p:attrNameLst>
                                      </p:cBhvr>
                                      <p:tavLst>
                                        <p:tav tm="0">
                                          <p:val>
                                            <p:strVal val="#ppt_x"/>
                                          </p:val>
                                        </p:tav>
                                        <p:tav tm="100000">
                                          <p:val>
                                            <p:strVal val="#ppt_x"/>
                                          </p:val>
                                        </p:tav>
                                      </p:tavLst>
                                    </p:anim>
                                    <p:anim calcmode="lin" valueType="num">
                                      <p:cBhvr>
                                        <p:cTn id="14" dur="500" fill="hold"/>
                                        <p:tgtEl>
                                          <p:spTgt spid="4100"/>
                                        </p:tgtEl>
                                        <p:attrNameLst>
                                          <p:attrName>ppt_y</p:attrName>
                                        </p:attrNameLst>
                                      </p:cBhvr>
                                      <p:tavLst>
                                        <p:tav tm="0">
                                          <p:val>
                                            <p:strVal val="#ppt_y+.1"/>
                                          </p:val>
                                        </p:tav>
                                        <p:tav tm="100000">
                                          <p:val>
                                            <p:strVal val="#ppt_y"/>
                                          </p:val>
                                        </p:tav>
                                      </p:tavLst>
                                    </p:anim>
                                  </p:childTnLst>
                                </p:cTn>
                              </p:par>
                              <p:par>
                                <p:cTn id="15" presetID="6"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p:cBhvr>
                                        <p:cTn id="17" dur="500"/>
                                        <p:tgtEl>
                                          <p:spTgt spid="27"/>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ppt_x</p:attrName>
                                        </p:attrNameLst>
                                      </p:cBhvr>
                                      <p:tavLst>
                                        <p:tav tm="0">
                                          <p:val>
                                            <p:strVal val="1+#ppt_w/2"/>
                                          </p:val>
                                        </p:tav>
                                        <p:tav tm="100000">
                                          <p:val>
                                            <p:strVal val="#ppt_x"/>
                                          </p:val>
                                        </p:tav>
                                      </p:tavLst>
                                    </p:anim>
                                    <p:anim calcmode="lin" valueType="num">
                                      <p:cBhvr>
                                        <p:cTn id="21" dur="500" fill="hold"/>
                                        <p:tgtEl>
                                          <p:spTgt spid="28"/>
                                        </p:tgtEl>
                                        <p:attrNameLst>
                                          <p:attrName>ppt_y</p:attrName>
                                        </p:attrNameLst>
                                      </p:cBhvr>
                                      <p:tavLst>
                                        <p:tav tm="0">
                                          <p:val>
                                            <p:strVal val="#ppt_y"/>
                                          </p:val>
                                        </p:tav>
                                        <p:tav tm="100000">
                                          <p:val>
                                            <p:strVal val="#ppt_y"/>
                                          </p:val>
                                        </p:tav>
                                      </p:tavLst>
                                    </p:anim>
                                  </p:childTnLst>
                                </p:cTn>
                              </p:par>
                              <p:par>
                                <p:cTn id="22" presetID="6" presetClass="entr" presetSubtype="16"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p:cBhvr>
                                        <p:cTn id="24" dur="500"/>
                                        <p:tgtEl>
                                          <p:spTgt spid="39"/>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ppt_x</p:attrName>
                                        </p:attrNameLst>
                                      </p:cBhvr>
                                      <p:tavLst>
                                        <p:tav tm="0">
                                          <p:val>
                                            <p:strVal val="1+#ppt_w/2"/>
                                          </p:val>
                                        </p:tav>
                                        <p:tav tm="100000">
                                          <p:val>
                                            <p:strVal val="#ppt_x"/>
                                          </p:val>
                                        </p:tav>
                                      </p:tavLst>
                                    </p:anim>
                                    <p:anim calcmode="lin" valueType="num">
                                      <p:cBhvr>
                                        <p:cTn id="28" dur="500" fill="hold"/>
                                        <p:tgtEl>
                                          <p:spTgt spid="40"/>
                                        </p:tgtEl>
                                        <p:attrNameLst>
                                          <p:attrName>ppt_y</p:attrName>
                                        </p:attrNameLst>
                                      </p:cBhvr>
                                      <p:tavLst>
                                        <p:tav tm="0">
                                          <p:val>
                                            <p:strVal val="#ppt_y"/>
                                          </p:val>
                                        </p:tav>
                                        <p:tav tm="100000">
                                          <p:val>
                                            <p:strVal val="#ppt_y"/>
                                          </p:val>
                                        </p:tav>
                                      </p:tavLst>
                                    </p:anim>
                                  </p:childTnLst>
                                </p:cTn>
                              </p:par>
                              <p:par>
                                <p:cTn id="29" presetID="6"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p:cBhvr>
                                        <p:cTn id="31" dur="500"/>
                                        <p:tgtEl>
                                          <p:spTgt spid="41"/>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ppt_x</p:attrName>
                                        </p:attrNameLst>
                                      </p:cBhvr>
                                      <p:tavLst>
                                        <p:tav tm="0">
                                          <p:val>
                                            <p:strVal val="1+#ppt_w/2"/>
                                          </p:val>
                                        </p:tav>
                                        <p:tav tm="100000">
                                          <p:val>
                                            <p:strVal val="#ppt_x"/>
                                          </p:val>
                                        </p:tav>
                                      </p:tavLst>
                                    </p:anim>
                                    <p:anim calcmode="lin" valueType="num">
                                      <p:cBhvr>
                                        <p:cTn id="35"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100" grpId="0" bldLvl="0" animBg="1" autoUpdateAnimBg="0"/>
      <p:bldP spid="27" grpId="0" bldLvl="0" animBg="1" autoUpdateAnimBg="0"/>
      <p:bldP spid="28" grpId="0" bldLvl="0" animBg="1" autoUpdateAnimBg="0"/>
      <p:bldP spid="39" grpId="0" bldLvl="0" animBg="1" autoUpdateAnimBg="0"/>
      <p:bldP spid="40" grpId="0" bldLvl="0" animBg="1" autoUpdateAnimBg="0"/>
      <p:bldP spid="41" grpId="0" bldLvl="0" animBg="1" autoUpdateAnimBg="0"/>
      <p:bldP spid="42"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20483"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10252" name="矩形 1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Calibri" pitchFamily="34" charset="0"/>
              </a:rPr>
              <a:t>Gant</a:t>
            </a:r>
            <a:r>
              <a:rPr lang="en-US" altLang="zh-CN" sz="2800" b="1" dirty="0" smtClean="0">
                <a:solidFill>
                  <a:schemeClr val="bg1"/>
                </a:solidFill>
                <a:latin typeface="Calibri" pitchFamily="34" charset="0"/>
                <a:sym typeface="宋体" pitchFamily="2" charset="-122"/>
              </a:rPr>
              <a:t>t</a:t>
            </a:r>
            <a:r>
              <a:rPr lang="zh-CN" altLang="en-US" sz="2800" b="1" dirty="0">
                <a:solidFill>
                  <a:schemeClr val="bg1"/>
                </a:solidFill>
                <a:latin typeface="Calibri" pitchFamily="34" charset="0"/>
                <a:sym typeface="宋体" pitchFamily="2" charset="-122"/>
              </a:rPr>
              <a:t>图</a:t>
            </a:r>
            <a:endParaRPr lang="en-US" altLang="zh-CN" sz="2800" b="1" dirty="0">
              <a:solidFill>
                <a:schemeClr val="bg1"/>
              </a:solidFill>
              <a:latin typeface="Calibri" pitchFamily="34" charset="0"/>
              <a:sym typeface="Calibri" pitchFamily="34" charset="0"/>
            </a:endParaRPr>
          </a:p>
        </p:txBody>
      </p:sp>
      <p:sp>
        <p:nvSpPr>
          <p:cNvPr id="3" name="日期占位符 2"/>
          <p:cNvSpPr>
            <a:spLocks noGrp="1"/>
          </p:cNvSpPr>
          <p:nvPr>
            <p:ph type="dt" sz="half" idx="10"/>
          </p:nvPr>
        </p:nvSpPr>
        <p:spPr/>
        <p:txBody>
          <a:bodyPr/>
          <a:lstStyle/>
          <a:p>
            <a:pPr>
              <a:defRPr/>
            </a:pPr>
            <a:fld id="{8D1C4095-A5D1-4321-A407-96A452634DE4}"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20</a:t>
            </a:fld>
            <a:endParaRPr lang="zh-CN" altLang="en-US" sz="1800">
              <a:solidFill>
                <a:schemeClr val="tx1"/>
              </a:solidFill>
            </a:endParaRPr>
          </a:p>
        </p:txBody>
      </p:sp>
      <p:pic>
        <p:nvPicPr>
          <p:cNvPr id="8" name="图片 7" descr="C:\Users\Asus\AppData\Local\Temp\WeChat Files\23317588017306427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283" y="1059645"/>
            <a:ext cx="6814941" cy="3409502"/>
          </a:xfrm>
          <a:prstGeom prst="rect">
            <a:avLst/>
          </a:prstGeom>
          <a:noFill/>
          <a:ln>
            <a:noFill/>
          </a:ln>
        </p:spPr>
      </p:pic>
      <p:sp>
        <p:nvSpPr>
          <p:cNvPr id="5" name="TextBox 4"/>
          <p:cNvSpPr txBox="1"/>
          <p:nvPr/>
        </p:nvSpPr>
        <p:spPr>
          <a:xfrm>
            <a:off x="7889712" y="4371875"/>
            <a:ext cx="1218603" cy="338554"/>
          </a:xfrm>
          <a:prstGeom prst="rect">
            <a:avLst/>
          </a:prstGeom>
          <a:noFill/>
        </p:spPr>
        <p:txBody>
          <a:bodyPr wrap="none" rtlCol="0">
            <a:spAutoFit/>
          </a:bodyPr>
          <a:lstStyle/>
          <a:p>
            <a:r>
              <a:rPr lang="zh-CN" altLang="en-US" sz="1600" b="1" dirty="0">
                <a:solidFill>
                  <a:srgbClr val="000000"/>
                </a:solidFill>
                <a:latin typeface="Calibri" pitchFamily="34" charset="0"/>
              </a:rPr>
              <a:t>详细见附件</a:t>
            </a:r>
          </a:p>
        </p:txBody>
      </p:sp>
    </p:spTree>
    <p:extLst>
      <p:ext uri="{BB962C8B-B14F-4D97-AF65-F5344CB8AC3E}">
        <p14:creationId xmlns:p14="http://schemas.microsoft.com/office/powerpoint/2010/main" val="26580406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p:cTn id="7" dur="750" fill="hold"/>
                                        <p:tgtEl>
                                          <p:spTgt spid="10252"/>
                                        </p:tgtEl>
                                        <p:attrNameLst>
                                          <p:attrName>ppt_x</p:attrName>
                                        </p:attrNameLst>
                                      </p:cBhvr>
                                      <p:tavLst>
                                        <p:tav tm="0">
                                          <p:val>
                                            <p:strVal val="0-#ppt_w/2"/>
                                          </p:val>
                                        </p:tav>
                                        <p:tav tm="100000">
                                          <p:val>
                                            <p:strVal val="#ppt_x"/>
                                          </p:val>
                                        </p:tav>
                                      </p:tavLst>
                                    </p:anim>
                                    <p:anim calcmode="lin" valueType="num">
                                      <p:cBhvr>
                                        <p:cTn id="8" dur="75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成本管理计划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1156205"/>
            <a:ext cx="84979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200000"/>
              </a:lnSpc>
              <a:buClr>
                <a:srgbClr val="E36C09"/>
              </a:buClr>
            </a:pP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年杭州社会平均标准时薪平均看</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以一年</a:t>
            </a:r>
            <a:r>
              <a:rPr lang="en-US" altLang="zh-CN" sz="1600" b="1" dirty="0">
                <a:solidFill>
                  <a:srgbClr val="000000"/>
                </a:solidFill>
                <a:latin typeface="Calibri" pitchFamily="34" charset="0"/>
                <a:sym typeface="Calibri" pitchFamily="34" charset="0"/>
              </a:rPr>
              <a:t>20D/M*12M=240D</a:t>
            </a:r>
            <a:r>
              <a:rPr lang="zh-CN" altLang="en-US" sz="1600" b="1" dirty="0">
                <a:solidFill>
                  <a:srgbClr val="000000"/>
                </a:solidFill>
                <a:latin typeface="Calibri" pitchFamily="34" charset="0"/>
                <a:sym typeface="Calibri" pitchFamily="34" charset="0"/>
              </a:rPr>
              <a:t>，一天工作</a:t>
            </a:r>
            <a:r>
              <a:rPr lang="en-US" altLang="zh-CN" sz="1600" b="1" dirty="0">
                <a:solidFill>
                  <a:srgbClr val="000000"/>
                </a:solidFill>
                <a:latin typeface="Calibri" pitchFamily="34" charset="0"/>
                <a:sym typeface="Calibri" pitchFamily="34" charset="0"/>
              </a:rPr>
              <a:t>8</a:t>
            </a:r>
            <a:r>
              <a:rPr lang="zh-CN" altLang="en-US" sz="1600" b="1" dirty="0">
                <a:solidFill>
                  <a:srgbClr val="000000"/>
                </a:solidFill>
                <a:latin typeface="Calibri" pitchFamily="34" charset="0"/>
                <a:sym typeface="Calibri" pitchFamily="34" charset="0"/>
              </a:rPr>
              <a:t>小时为准</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74318/240/8=38.7</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按</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行业</a:t>
            </a:r>
            <a:r>
              <a:rPr lang="en-US" altLang="zh-CN" sz="1600" b="1" dirty="0">
                <a:solidFill>
                  <a:srgbClr val="000000"/>
                </a:solidFill>
                <a:latin typeface="Calibri" pitchFamily="34" charset="0"/>
                <a:sym typeface="Calibri" pitchFamily="34" charset="0"/>
              </a:rPr>
              <a:t>1.5</a:t>
            </a:r>
            <a:r>
              <a:rPr lang="zh-CN" altLang="en-US" sz="1600" b="1" dirty="0">
                <a:solidFill>
                  <a:srgbClr val="000000"/>
                </a:solidFill>
                <a:latin typeface="Calibri" pitchFamily="34" charset="0"/>
                <a:sym typeface="Calibri" pitchFamily="34" charset="0"/>
              </a:rPr>
              <a:t>的权重，人均工资</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 </a:t>
            </a:r>
            <a:r>
              <a:rPr lang="en-US" altLang="zh-CN" sz="1600" b="1" dirty="0">
                <a:solidFill>
                  <a:srgbClr val="000000"/>
                </a:solidFill>
                <a:latin typeface="Calibri" pitchFamily="34" charset="0"/>
                <a:sym typeface="Calibri" pitchFamily="34" charset="0"/>
              </a:rPr>
              <a:t>= 1.5*74318/240/8=58.05</a:t>
            </a:r>
            <a:r>
              <a:rPr lang="zh-CN" altLang="en-US" sz="1600" b="1" dirty="0">
                <a:solidFill>
                  <a:srgbClr val="000000"/>
                </a:solidFill>
                <a:latin typeface="Calibri" pitchFamily="34" charset="0"/>
                <a:sym typeface="Calibri" pitchFamily="34" charset="0"/>
              </a:rPr>
              <a:t>（元</a:t>
            </a:r>
            <a:r>
              <a:rPr lang="en-US" altLang="zh-CN" sz="1600" b="1" dirty="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小时）</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项目总共</a:t>
            </a:r>
            <a:r>
              <a:rPr lang="en-US" altLang="zh-CN" sz="1600" b="1" dirty="0">
                <a:solidFill>
                  <a:srgbClr val="000000"/>
                </a:solidFill>
                <a:latin typeface="Calibri" pitchFamily="34" charset="0"/>
                <a:sym typeface="Calibri" pitchFamily="34" charset="0"/>
              </a:rPr>
              <a:t>120</a:t>
            </a:r>
            <a:r>
              <a:rPr lang="zh-CN" altLang="en-US" sz="1600" b="1" dirty="0">
                <a:solidFill>
                  <a:srgbClr val="000000"/>
                </a:solidFill>
                <a:latin typeface="Calibri" pitchFamily="34" charset="0"/>
                <a:sym typeface="Calibri" pitchFamily="34" charset="0"/>
              </a:rPr>
              <a:t>天，按每人每天工作</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小时来算，需要</a:t>
            </a:r>
            <a:r>
              <a:rPr lang="en-US" altLang="zh-CN" sz="1600" b="1" dirty="0">
                <a:solidFill>
                  <a:srgbClr val="000000"/>
                </a:solidFill>
                <a:latin typeface="Calibri" pitchFamily="34" charset="0"/>
                <a:sym typeface="Calibri" pitchFamily="34" charset="0"/>
              </a:rPr>
              <a:t>34830</a:t>
            </a:r>
            <a:r>
              <a:rPr lang="zh-CN" altLang="en-US" sz="1600" b="1" dirty="0">
                <a:solidFill>
                  <a:srgbClr val="000000"/>
                </a:solidFill>
                <a:latin typeface="Calibri" pitchFamily="34" charset="0"/>
                <a:sym typeface="Calibri" pitchFamily="34" charset="0"/>
              </a:rPr>
              <a:t>元</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软件使用无支出（使用的软件是开源的或是破解的）</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项目需要借用一些服务器如阿里云服务器，半年租用价格为</a:t>
            </a:r>
            <a:r>
              <a:rPr lang="en-US" altLang="zh-CN" sz="1600" b="1" dirty="0">
                <a:solidFill>
                  <a:srgbClr val="000000"/>
                </a:solidFill>
                <a:latin typeface="Calibri" pitchFamily="34" charset="0"/>
                <a:sym typeface="Calibri" pitchFamily="34" charset="0"/>
              </a:rPr>
              <a:t>59</a:t>
            </a:r>
            <a:r>
              <a:rPr lang="zh-CN" altLang="en-US" sz="1600" b="1" dirty="0">
                <a:solidFill>
                  <a:srgbClr val="000000"/>
                </a:solidFill>
                <a:latin typeface="Calibri" pitchFamily="34" charset="0"/>
                <a:sym typeface="Calibri" pitchFamily="34" charset="0"/>
              </a:rPr>
              <a:t>元（学生价）</a:t>
            </a:r>
            <a:endParaRPr lang="en-US" altLang="zh-CN" sz="1600" b="1" dirty="0">
              <a:solidFill>
                <a:srgbClr val="000000"/>
              </a:solidFill>
              <a:latin typeface="Calibri" pitchFamily="34" charset="0"/>
              <a:sym typeface="Calibri" pitchFamily="34" charset="0"/>
            </a:endParaRPr>
          </a:p>
          <a:p>
            <a:pPr lvl="1">
              <a:lnSpc>
                <a:spcPct val="200000"/>
              </a:lnSpc>
              <a:buClr>
                <a:srgbClr val="E36C09"/>
              </a:buClr>
            </a:pPr>
            <a:r>
              <a:rPr lang="zh-CN" altLang="en-US" sz="1600" b="1" dirty="0">
                <a:solidFill>
                  <a:srgbClr val="000000"/>
                </a:solidFill>
                <a:latin typeface="Calibri" pitchFamily="34" charset="0"/>
                <a:sym typeface="Calibri" pitchFamily="34" charset="0"/>
              </a:rPr>
              <a:t>总计：</a:t>
            </a:r>
            <a:r>
              <a:rPr lang="en-US" altLang="zh-CN" sz="1600" b="1" dirty="0">
                <a:solidFill>
                  <a:srgbClr val="000000"/>
                </a:solidFill>
                <a:latin typeface="Calibri" pitchFamily="34" charset="0"/>
                <a:sym typeface="Calibri" pitchFamily="34" charset="0"/>
              </a:rPr>
              <a:t>34800-36800</a:t>
            </a:r>
            <a:r>
              <a:rPr lang="zh-CN" altLang="en-US" sz="1600" b="1" dirty="0">
                <a:solidFill>
                  <a:srgbClr val="000000"/>
                </a:solidFill>
                <a:latin typeface="Calibri" pitchFamily="34" charset="0"/>
                <a:sym typeface="Calibri" pitchFamily="34" charset="0"/>
              </a:rPr>
              <a:t>元</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21</a:t>
            </a:fld>
            <a:endParaRPr lang="zh-CN" altLang="en-US" sz="1800">
              <a:solidFill>
                <a:schemeClr val="tx1"/>
              </a:solidFill>
            </a:endParaRPr>
          </a:p>
        </p:txBody>
      </p:sp>
    </p:spTree>
    <p:extLst>
      <p:ext uri="{BB962C8B-B14F-4D97-AF65-F5344CB8AC3E}">
        <p14:creationId xmlns:p14="http://schemas.microsoft.com/office/powerpoint/2010/main" val="2591113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a:t>
            </a:r>
            <a:r>
              <a:rPr lang="zh-CN" altLang="en-US" sz="2800" b="1" dirty="0" smtClean="0">
                <a:solidFill>
                  <a:schemeClr val="bg1"/>
                </a:solidFill>
                <a:latin typeface="Calibri" pitchFamily="34" charset="0"/>
                <a:sym typeface="Calibri" pitchFamily="34" charset="0"/>
              </a:rPr>
              <a:t>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987640"/>
            <a:ext cx="849792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质量目标：</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、确保各类客户提出的需求的可行性。</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、确保实现可行的所有需求。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、确保没有理解错误客户需求。</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、确保按照需求实现的软件系统可以满足客户需求</a:t>
            </a:r>
            <a:r>
              <a:rPr lang="zh-CN" altLang="en-US" sz="1600" b="1" dirty="0" smtClean="0">
                <a:solidFill>
                  <a:srgbClr val="000000"/>
                </a:solidFill>
                <a:latin typeface="Calibri" pitchFamily="34" charset="0"/>
                <a:sym typeface="Calibri" pitchFamily="34" charset="0"/>
              </a:rPr>
              <a:t>。</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质量策略：</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、日常中，经常与客户联系，提高客户参与度。</a:t>
            </a: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、需求开发过程中需要站在客户角度，协助质量指标和可能的风险。</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、对容易产生二义性的需求目标进行询问，确认顾客真实需求，保证需求文档不产生二义性</a:t>
            </a:r>
            <a:r>
              <a:rPr lang="zh-CN" altLang="en-US" sz="1600" b="1" dirty="0" smtClean="0">
                <a:solidFill>
                  <a:srgbClr val="000000"/>
                </a:solidFill>
                <a:latin typeface="Calibri" pitchFamily="34" charset="0"/>
                <a:sym typeface="Calibri" pitchFamily="34" charset="0"/>
              </a:rPr>
              <a:t>。</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22</a:t>
            </a:fld>
            <a:endParaRPr lang="zh-CN" altLang="en-US" sz="1800">
              <a:solidFill>
                <a:schemeClr val="tx1"/>
              </a:solidFill>
            </a:endParaRPr>
          </a:p>
        </p:txBody>
      </p:sp>
    </p:spTree>
    <p:extLst>
      <p:ext uri="{BB962C8B-B14F-4D97-AF65-F5344CB8AC3E}">
        <p14:creationId xmlns:p14="http://schemas.microsoft.com/office/powerpoint/2010/main" val="38080610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a:t>
            </a:r>
            <a:r>
              <a:rPr lang="zh-CN" altLang="en-US" sz="2800" b="1" dirty="0" smtClean="0">
                <a:solidFill>
                  <a:schemeClr val="bg1"/>
                </a:solidFill>
                <a:latin typeface="Calibri" pitchFamily="34" charset="0"/>
                <a:sym typeface="Calibri" pitchFamily="34" charset="0"/>
              </a:rPr>
              <a:t>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质量策略：</a:t>
            </a:r>
            <a:r>
              <a:rPr lang="en-US" altLang="zh-CN" sz="1600" b="1" dirty="0" smtClean="0">
                <a:solidFill>
                  <a:srgbClr val="000000"/>
                </a:solidFill>
                <a:latin typeface="Calibri" pitchFamily="34" charset="0"/>
                <a:sym typeface="Calibri" pitchFamily="34" charset="0"/>
              </a:rPr>
              <a:t>4</a:t>
            </a:r>
            <a:r>
              <a:rPr lang="zh-CN" altLang="en-US" sz="1600" b="1" dirty="0" smtClean="0">
                <a:solidFill>
                  <a:srgbClr val="000000"/>
                </a:solidFill>
                <a:latin typeface="Calibri" pitchFamily="34" charset="0"/>
                <a:sym typeface="Calibri" pitchFamily="34" charset="0"/>
              </a:rPr>
              <a:t>、</a:t>
            </a:r>
            <a:r>
              <a:rPr lang="zh-CN" altLang="en-US" sz="1600" b="1" dirty="0">
                <a:solidFill>
                  <a:srgbClr val="000000"/>
                </a:solidFill>
                <a:latin typeface="Calibri" pitchFamily="34" charset="0"/>
                <a:sym typeface="Calibri" pitchFamily="34" charset="0"/>
              </a:rPr>
              <a:t>进行有关项目需求的评审。 </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23</a:t>
            </a:fld>
            <a:endParaRPr lang="zh-CN" altLang="en-US" sz="1800">
              <a:solidFill>
                <a:schemeClr val="tx1"/>
              </a:solidFill>
            </a:endParaRPr>
          </a:p>
        </p:txBody>
      </p:sp>
      <p:pic>
        <p:nvPicPr>
          <p:cNvPr id="8" name="图片 7"/>
          <p:cNvPicPr/>
          <p:nvPr/>
        </p:nvPicPr>
        <p:blipFill>
          <a:blip r:embed="rId3"/>
          <a:stretch>
            <a:fillRect/>
          </a:stretch>
        </p:blipFill>
        <p:spPr>
          <a:xfrm>
            <a:off x="1259770" y="1295105"/>
            <a:ext cx="6120425" cy="3472158"/>
          </a:xfrm>
          <a:prstGeom prst="rect">
            <a:avLst/>
          </a:prstGeom>
        </p:spPr>
      </p:pic>
    </p:spTree>
    <p:extLst>
      <p:ext uri="{BB962C8B-B14F-4D97-AF65-F5344CB8AC3E}">
        <p14:creationId xmlns:p14="http://schemas.microsoft.com/office/powerpoint/2010/main" val="27902744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质量</a:t>
            </a:r>
            <a:r>
              <a:rPr lang="zh-CN" altLang="en-US" sz="2800" b="1" dirty="0" smtClean="0">
                <a:solidFill>
                  <a:schemeClr val="bg1"/>
                </a:solidFill>
                <a:latin typeface="Calibri" pitchFamily="34" charset="0"/>
                <a:sym typeface="Calibri" pitchFamily="34" charset="0"/>
              </a:rPr>
              <a:t>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423840" y="85618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质量控制</a:t>
            </a:r>
            <a:r>
              <a:rPr lang="zh-CN" altLang="en-US" sz="1600" b="1" dirty="0" smtClean="0">
                <a:solidFill>
                  <a:srgbClr val="000000"/>
                </a:solidFill>
                <a:latin typeface="Calibri" pitchFamily="34" charset="0"/>
                <a:sym typeface="Calibri" pitchFamily="34" charset="0"/>
              </a:rPr>
              <a:t>小组</a:t>
            </a:r>
            <a:r>
              <a:rPr lang="zh-CN" altLang="en-US" sz="1600" b="1" dirty="0">
                <a:solidFill>
                  <a:srgbClr val="000000"/>
                </a:solidFill>
                <a:latin typeface="Calibri" pitchFamily="34" charset="0"/>
                <a:sym typeface="Calibri" pitchFamily="34" charset="0"/>
              </a:rPr>
              <a:t>：</a:t>
            </a: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24</a:t>
            </a:fld>
            <a:endParaRPr lang="zh-CN" altLang="en-US" sz="1800">
              <a:solidFill>
                <a:schemeClr val="tx1"/>
              </a:solidFill>
            </a:endParaRPr>
          </a:p>
        </p:txBody>
      </p:sp>
      <p:pic>
        <p:nvPicPr>
          <p:cNvPr id="9" name="图片 8" descr="C:\Users\Asus\AppData\Local\Temp\WeChat Files\136276595906035234.jpg"/>
          <p:cNvPicPr/>
          <p:nvPr/>
        </p:nvPicPr>
        <p:blipFill>
          <a:blip r:embed="rId3">
            <a:extLst>
              <a:ext uri="{28A0092B-C50C-407E-A947-70E740481C1C}">
                <a14:useLocalDpi xmlns:a14="http://schemas.microsoft.com/office/drawing/2010/main" val="0"/>
              </a:ext>
            </a:extLst>
          </a:blip>
          <a:srcRect/>
          <a:stretch>
            <a:fillRect/>
          </a:stretch>
        </p:blipFill>
        <p:spPr bwMode="auto">
          <a:xfrm>
            <a:off x="899745" y="1419670"/>
            <a:ext cx="6768470" cy="3168220"/>
          </a:xfrm>
          <a:prstGeom prst="rect">
            <a:avLst/>
          </a:prstGeom>
          <a:noFill/>
          <a:ln>
            <a:noFill/>
          </a:ln>
        </p:spPr>
      </p:pic>
    </p:spTree>
    <p:extLst>
      <p:ext uri="{BB962C8B-B14F-4D97-AF65-F5344CB8AC3E}">
        <p14:creationId xmlns:p14="http://schemas.microsoft.com/office/powerpoint/2010/main" val="1529086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OBS</a:t>
            </a:r>
            <a:r>
              <a:rPr lang="zh-CN" altLang="en-US" sz="1600" b="1" dirty="0" smtClean="0">
                <a:solidFill>
                  <a:srgbClr val="000000"/>
                </a:solidFill>
                <a:latin typeface="Calibri" pitchFamily="34" charset="0"/>
                <a:sym typeface="Calibri" pitchFamily="34" charset="0"/>
              </a:rPr>
              <a:t>图：</a:t>
            </a:r>
            <a:endParaRPr lang="zh-CN" altLang="en-US"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2338F961-637D-473B-94E3-B09A0E8AECF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25</a:t>
            </a:fld>
            <a:endParaRPr lang="zh-CN" altLang="en-US" sz="1800">
              <a:solidFill>
                <a:schemeClr val="tx1"/>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69" y="888344"/>
            <a:ext cx="6624461" cy="41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0068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26</a:t>
            </a:fld>
            <a:endParaRPr lang="zh-CN" altLang="en-US" sz="1800">
              <a:solidFill>
                <a:schemeClr val="tx1"/>
              </a:solidFill>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70" y="1032355"/>
            <a:ext cx="7602827" cy="34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a:t>
            </a:r>
            <a:r>
              <a:rPr lang="zh-CN" altLang="en-US" sz="1600" b="1" dirty="0" smtClean="0">
                <a:solidFill>
                  <a:srgbClr val="000000"/>
                </a:solidFill>
                <a:latin typeface="Calibri" pitchFamily="34" charset="0"/>
                <a:sym typeface="Calibri" pitchFamily="34" charset="0"/>
              </a:rPr>
              <a:t>职责：</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7371243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Calibri" pitchFamily="34" charset="0"/>
                <a:sym typeface="Calibri" pitchFamily="34" charset="0"/>
              </a:rPr>
              <a:t>人力资源管理计划</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D91B01CF-C3B4-4653-A7DB-3F8E9A4CAE8E}"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27</a:t>
            </a:fld>
            <a:endParaRPr lang="zh-CN" altLang="en-US" sz="1800">
              <a:solidFill>
                <a:schemeClr val="tx1"/>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02" b="8333"/>
          <a:stretch/>
        </p:blipFill>
        <p:spPr bwMode="auto">
          <a:xfrm>
            <a:off x="1475785" y="987639"/>
            <a:ext cx="7272505" cy="33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252335" y="987640"/>
            <a:ext cx="161357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项目</a:t>
            </a:r>
            <a:r>
              <a:rPr lang="zh-CN" altLang="en-US" sz="1600" b="1" dirty="0" smtClean="0">
                <a:solidFill>
                  <a:srgbClr val="000000"/>
                </a:solidFill>
                <a:latin typeface="Calibri" pitchFamily="34" charset="0"/>
                <a:sym typeface="Calibri" pitchFamily="34" charset="0"/>
              </a:rPr>
              <a:t>职责：</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074216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其他子计划</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28</a:t>
            </a:fld>
            <a:endParaRPr lang="zh-CN" altLang="en-US" sz="1800">
              <a:solidFill>
                <a:schemeClr val="tx1"/>
              </a:solidFill>
            </a:endParaRPr>
          </a:p>
        </p:txBody>
      </p:sp>
      <p:sp>
        <p:nvSpPr>
          <p:cNvPr id="13" name="TextBox 7"/>
          <p:cNvSpPr>
            <a:spLocks noChangeArrowheads="1"/>
          </p:cNvSpPr>
          <p:nvPr/>
        </p:nvSpPr>
        <p:spPr bwMode="auto">
          <a:xfrm>
            <a:off x="323037" y="1557622"/>
            <a:ext cx="84979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沟通管理计划</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a:solidFill>
                  <a:srgbClr val="000000"/>
                </a:solidFill>
                <a:latin typeface="Calibri" pitchFamily="34" charset="0"/>
                <a:sym typeface="Calibri" pitchFamily="34" charset="0"/>
              </a:rPr>
              <a:t>风险管理</a:t>
            </a:r>
            <a:r>
              <a:rPr lang="zh-CN" altLang="en-US" sz="1600" b="1" dirty="0" smtClean="0">
                <a:solidFill>
                  <a:srgbClr val="000000"/>
                </a:solidFill>
                <a:latin typeface="Calibri" pitchFamily="34" charset="0"/>
                <a:sym typeface="Calibri" pitchFamily="34" charset="0"/>
              </a:rPr>
              <a:t>计划</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p>
          <a:p>
            <a:pPr lvl="1">
              <a:lnSpc>
                <a:spcPct val="150000"/>
              </a:lnSpc>
              <a:buClr>
                <a:srgbClr val="E36C09"/>
              </a:buClr>
            </a:pPr>
            <a:r>
              <a:rPr lang="zh-CN" altLang="zh-CN" sz="1600" b="1" dirty="0" smtClean="0"/>
              <a:t>配置管理计划</a:t>
            </a:r>
            <a:r>
              <a:rPr lang="en-US" altLang="zh-CN" sz="1600" b="1" dirty="0" smtClean="0"/>
              <a:t>		</a:t>
            </a:r>
            <a:endParaRPr lang="zh-CN" altLang="zh-CN" sz="16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80" y="987640"/>
            <a:ext cx="4913895" cy="337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435384" y="4299870"/>
            <a:ext cx="3744936" cy="461665"/>
          </a:xfrm>
          <a:prstGeom prst="rect">
            <a:avLst/>
          </a:prstGeom>
        </p:spPr>
        <p:txBody>
          <a:bodyPr wrap="none">
            <a:spAutoFit/>
          </a:bodyPr>
          <a:lstStyle/>
          <a:p>
            <a:pPr lvl="1">
              <a:lnSpc>
                <a:spcPct val="150000"/>
              </a:lnSpc>
              <a:buClr>
                <a:srgbClr val="E36C09"/>
              </a:buClr>
            </a:pPr>
            <a:r>
              <a:rPr lang="zh-CN" altLang="en-US" sz="1600" b="1" dirty="0"/>
              <a:t>详细见附件</a:t>
            </a:r>
            <a:r>
              <a:rPr lang="en-US" altLang="zh-CN" sz="1600" b="1" dirty="0"/>
              <a:t>——</a:t>
            </a:r>
            <a:r>
              <a:rPr lang="zh-CN" altLang="en-US" sz="1600" b="1" dirty="0"/>
              <a:t>需求工程项目计划</a:t>
            </a:r>
            <a:endParaRPr lang="zh-CN" altLang="zh-CN" sz="1600" b="1" dirty="0"/>
          </a:p>
        </p:txBody>
      </p:sp>
    </p:spTree>
    <p:extLst>
      <p:ext uri="{BB962C8B-B14F-4D97-AF65-F5344CB8AC3E}">
        <p14:creationId xmlns:p14="http://schemas.microsoft.com/office/powerpoint/2010/main" val="15225613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29</a:t>
            </a:fld>
            <a:endParaRPr lang="zh-CN" altLang="en-US" sz="1800">
              <a:solidFill>
                <a:schemeClr val="tx1"/>
              </a:solidFill>
            </a:endParaRPr>
          </a:p>
        </p:txBody>
      </p:sp>
      <p:sp>
        <p:nvSpPr>
          <p:cNvPr id="13" name="TextBox 7"/>
          <p:cNvSpPr>
            <a:spLocks noChangeArrowheads="1"/>
          </p:cNvSpPr>
          <p:nvPr/>
        </p:nvSpPr>
        <p:spPr bwMode="auto">
          <a:xfrm>
            <a:off x="323037" y="1557622"/>
            <a:ext cx="8497925" cy="115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针对工程类项目实践不足的问题，我们建立了基于项目的案例教学系统，是以“</a:t>
            </a:r>
            <a:r>
              <a:rPr lang="en-US" altLang="zh-CN" sz="1600" b="1" dirty="0" smtClean="0">
                <a:solidFill>
                  <a:srgbClr val="FF0000"/>
                </a:solidFill>
                <a:latin typeface="Calibri" pitchFamily="34" charset="0"/>
                <a:sym typeface="Calibri" pitchFamily="34" charset="0"/>
              </a:rPr>
              <a:t>Learning-by-Doing</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为主要教学思想，以互联网</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作为载体，融合案例教学法、项目教学法以及问题导向型学习法各种优点的学习系统。</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8546312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a:spLocks noChangeArrowheads="1"/>
          </p:cNvSpPr>
          <p:nvPr/>
        </p:nvSpPr>
        <p:spPr bwMode="auto">
          <a:xfrm>
            <a:off x="3608318" y="1995710"/>
            <a:ext cx="1696683" cy="52322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solidFill>
                  <a:srgbClr val="DDD9C3"/>
                </a:solidFill>
                <a:latin typeface="微软雅黑" pitchFamily="34" charset="-122"/>
                <a:ea typeface="微软雅黑" pitchFamily="34" charset="-122"/>
                <a:sym typeface="微软雅黑" pitchFamily="34" charset="-122"/>
              </a:rPr>
              <a:t>Part </a:t>
            </a:r>
            <a:r>
              <a:rPr lang="en-US" altLang="zh-CN" sz="2800" dirty="0" smtClean="0">
                <a:solidFill>
                  <a:srgbClr val="DDD9C3"/>
                </a:solidFill>
                <a:latin typeface="微软雅黑" pitchFamily="34" charset="-122"/>
                <a:ea typeface="微软雅黑" pitchFamily="34" charset="-122"/>
                <a:sym typeface="微软雅黑" pitchFamily="34" charset="-122"/>
              </a:rPr>
              <a:t>One</a:t>
            </a:r>
            <a:endParaRPr lang="zh-CN" altLang="en-US" sz="2800" dirty="0">
              <a:solidFill>
                <a:srgbClr val="DDD9C3"/>
              </a:solidFill>
              <a:latin typeface="微软雅黑" pitchFamily="34" charset="-122"/>
              <a:ea typeface="微软雅黑" pitchFamily="34" charset="-122"/>
              <a:sym typeface="微软雅黑" pitchFamily="34" charset="-122"/>
            </a:endParaRPr>
          </a:p>
        </p:txBody>
      </p:sp>
      <p:sp>
        <p:nvSpPr>
          <p:cNvPr id="5123" name="TextBox 4"/>
          <p:cNvSpPr>
            <a:spLocks noChangeArrowheads="1"/>
          </p:cNvSpPr>
          <p:nvPr/>
        </p:nvSpPr>
        <p:spPr bwMode="auto">
          <a:xfrm>
            <a:off x="3021013" y="2531265"/>
            <a:ext cx="2830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E36C09"/>
                </a:solidFill>
                <a:latin typeface="宋体" pitchFamily="2" charset="-122"/>
                <a:sym typeface="宋体" pitchFamily="2" charset="-122"/>
              </a:rPr>
              <a:t>评审</a:t>
            </a:r>
            <a:r>
              <a:rPr lang="zh-CN" altLang="en-US" sz="2800" b="1" dirty="0" smtClean="0">
                <a:solidFill>
                  <a:srgbClr val="E36C09"/>
                </a:solidFill>
                <a:latin typeface="宋体" pitchFamily="2" charset="-122"/>
                <a:sym typeface="宋体" pitchFamily="2" charset="-122"/>
              </a:rPr>
              <a:t>表条目演示</a:t>
            </a:r>
            <a:endParaRPr lang="zh-CN" altLang="en-US" sz="2800" b="1" dirty="0">
              <a:solidFill>
                <a:srgbClr val="E36C09"/>
              </a:solidFill>
              <a:latin typeface="宋体" pitchFamily="2" charset="-122"/>
              <a:sym typeface="宋体" pitchFamily="2" charset="-122"/>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EA76FD72-8519-4F0C-87CB-8A88D6388C4F}"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a:t>
            </a:fld>
            <a:endParaRPr lang="zh-CN" altLang="en-US" sz="1800">
              <a:solidFill>
                <a:schemeClr val="tx1"/>
              </a:solidFill>
            </a:endParaRPr>
          </a:p>
        </p:txBody>
      </p:sp>
    </p:spTree>
    <p:extLst>
      <p:ext uri="{BB962C8B-B14F-4D97-AF65-F5344CB8AC3E}">
        <p14:creationId xmlns:p14="http://schemas.microsoft.com/office/powerpoint/2010/main" val="24980706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p:cBhvr>
                                        <p:cTn id="18" dur="1000"/>
                                        <p:tgtEl>
                                          <p:spTgt spid="5122"/>
                                        </p:tgtEl>
                                      </p:cBhvr>
                                    </p:animEffect>
                                  </p:childTnLst>
                                </p:cTn>
                              </p:par>
                            </p:childTnLst>
                          </p:cTn>
                        </p:par>
                        <p:par>
                          <p:cTn id="19" fill="hold" nodeType="afterGroup">
                            <p:stCondLst>
                              <p:cond delay="1750"/>
                            </p:stCondLst>
                            <p:childTnLst>
                              <p:par>
                                <p:cTn id="20" presetID="47" presetClass="entr" presetSubtype="0" fill="hold" grpId="0" nodeType="afterEffect">
                                  <p:stCondLst>
                                    <p:cond delay="0"/>
                                  </p:stCondLst>
                                  <p:childTnLst>
                                    <p:set>
                                      <p:cBhvr>
                                        <p:cTn id="21" dur="1" fill="hold">
                                          <p:stCondLst>
                                            <p:cond delay="0"/>
                                          </p:stCondLst>
                                        </p:cTn>
                                        <p:tgtEl>
                                          <p:spTgt spid="5123"/>
                                        </p:tgtEl>
                                        <p:attrNameLst>
                                          <p:attrName>style.visibility</p:attrName>
                                        </p:attrNameLst>
                                      </p:cBhvr>
                                      <p:to>
                                        <p:strVal val="visible"/>
                                      </p:to>
                                    </p:set>
                                    <p:animEffect>
                                      <p:cBhvr>
                                        <p:cTn id="22" dur="1000"/>
                                        <p:tgtEl>
                                          <p:spTgt spid="5123"/>
                                        </p:tgtEl>
                                      </p:cBhvr>
                                    </p:animEffect>
                                    <p:anim calcmode="lin" valueType="num">
                                      <p:cBhvr>
                                        <p:cTn id="23" dur="1000" fill="hold"/>
                                        <p:tgtEl>
                                          <p:spTgt spid="5123"/>
                                        </p:tgtEl>
                                        <p:attrNameLst>
                                          <p:attrName>ppt_x</p:attrName>
                                        </p:attrNameLst>
                                      </p:cBhvr>
                                      <p:tavLst>
                                        <p:tav tm="0">
                                          <p:val>
                                            <p:strVal val="#ppt_x"/>
                                          </p:val>
                                        </p:tav>
                                        <p:tav tm="100000">
                                          <p:val>
                                            <p:strVal val="#ppt_x"/>
                                          </p:val>
                                        </p:tav>
                                      </p:tavLst>
                                    </p:anim>
                                    <p:anim calcmode="lin" valueType="num">
                                      <p:cBhvr>
                                        <p:cTn id="24"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ldLvl="0" animBg="1" autoUpdateAnimBg="0"/>
      <p:bldP spid="5123" grpId="0" bldLvl="0" autoUpdateAnimBg="0"/>
      <p:bldP spid="5125" grpId="0" animBg="1"/>
      <p:bldP spid="51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项目愿景</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30</a:t>
            </a:fld>
            <a:endParaRPr lang="zh-CN" altLang="en-US" sz="1800">
              <a:solidFill>
                <a:schemeClr val="tx1"/>
              </a:solidFill>
            </a:endParaRPr>
          </a:p>
        </p:txBody>
      </p:sp>
      <p:sp>
        <p:nvSpPr>
          <p:cNvPr id="13" name="TextBox 7"/>
          <p:cNvSpPr>
            <a:spLocks noChangeArrowheads="1"/>
          </p:cNvSpPr>
          <p:nvPr/>
        </p:nvSpPr>
        <p:spPr bwMode="auto">
          <a:xfrm>
            <a:off x="251700" y="916434"/>
            <a:ext cx="84979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基于项目的案例教学系统具有以下几个明显优势：</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学生可以扮演案例中的某个角色</a:t>
            </a:r>
            <a:r>
              <a:rPr lang="zh-CN" altLang="en-US" sz="1600" b="1" dirty="0">
                <a:solidFill>
                  <a:srgbClr val="000000"/>
                </a:solidFill>
                <a:latin typeface="Calibri" pitchFamily="34" charset="0"/>
                <a:sym typeface="Calibri" pitchFamily="34" charset="0"/>
              </a:rPr>
              <a:t>，根据其分配到的任务完成相应的工作和学习，与小组其他人员共同协作完成一个项目。学生通过在线学习可以了解到整个项目的流程，加深对理论知识的理解，提高项目实践能力。</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项目化的案例把项目分解成一个个任务</a:t>
            </a:r>
            <a:r>
              <a:rPr lang="zh-CN" altLang="en-US" sz="1600" b="1" dirty="0">
                <a:solidFill>
                  <a:srgbClr val="000000"/>
                </a:solidFill>
                <a:latin typeface="Calibri" pitchFamily="34" charset="0"/>
                <a:sym typeface="Calibri" pitchFamily="34" charset="0"/>
              </a:rPr>
              <a:t>，任务之间有相互的依赖关系，这比较像游戏中的一个个场景，增加了学习的趣味性，促进了学习体验。</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系统支持多个案例</a:t>
            </a:r>
            <a:r>
              <a:rPr lang="zh-CN" altLang="en-US" sz="1600" b="1" dirty="0">
                <a:solidFill>
                  <a:srgbClr val="000000"/>
                </a:solidFill>
                <a:latin typeface="Calibri" pitchFamily="34" charset="0"/>
                <a:sym typeface="Calibri" pitchFamily="34" charset="0"/>
              </a:rPr>
              <a:t>，只要符合其定义和规范的案例都可以用来学习，这为学生的学习创造了很好的环境。</a:t>
            </a:r>
          </a:p>
          <a:p>
            <a:pPr lvl="1">
              <a:lnSpc>
                <a:spcPct val="150000"/>
              </a:lnSpc>
              <a:buClr>
                <a:srgbClr val="E36C09"/>
              </a:buClr>
            </a:pPr>
            <a:r>
              <a:rPr lang="zh-CN" altLang="en-US"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）教师，以指导者的身份，</a:t>
            </a:r>
            <a:r>
              <a:rPr lang="zh-CN" altLang="en-US" sz="1600" b="1" dirty="0">
                <a:solidFill>
                  <a:srgbClr val="FF0000"/>
                </a:solidFill>
                <a:latin typeface="Calibri" pitchFamily="34" charset="0"/>
                <a:sym typeface="Calibri" pitchFamily="34" charset="0"/>
              </a:rPr>
              <a:t>可以随时跟踪、监控各个小组的项目情况</a:t>
            </a:r>
            <a:r>
              <a:rPr lang="zh-CN" altLang="en-US" sz="1600" b="1" dirty="0">
                <a:solidFill>
                  <a:srgbClr val="000000"/>
                </a:solidFill>
                <a:latin typeface="Calibri" pitchFamily="34" charset="0"/>
                <a:sym typeface="Calibri" pitchFamily="34" charset="0"/>
              </a:rPr>
              <a:t>，并可以方便的对项目进行讲评。</a:t>
            </a:r>
          </a:p>
        </p:txBody>
      </p:sp>
    </p:spTree>
    <p:extLst>
      <p:ext uri="{BB962C8B-B14F-4D97-AF65-F5344CB8AC3E}">
        <p14:creationId xmlns:p14="http://schemas.microsoft.com/office/powerpoint/2010/main" val="3984567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P spid="13"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上下文图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31</a:t>
            </a:fld>
            <a:endParaRPr lang="zh-CN" altLang="en-US" sz="1800">
              <a:solidFill>
                <a:schemeClr val="tx1"/>
              </a:solidFill>
            </a:endParaRPr>
          </a:p>
        </p:txBody>
      </p:sp>
      <p:pic>
        <p:nvPicPr>
          <p:cNvPr id="8" name="图片 7"/>
          <p:cNvPicPr/>
          <p:nvPr/>
        </p:nvPicPr>
        <p:blipFill>
          <a:blip r:embed="rId3"/>
          <a:stretch>
            <a:fillRect/>
          </a:stretch>
        </p:blipFill>
        <p:spPr>
          <a:xfrm>
            <a:off x="1901205" y="1131650"/>
            <a:ext cx="5274310" cy="3766490"/>
          </a:xfrm>
          <a:prstGeom prst="rect">
            <a:avLst/>
          </a:prstGeom>
        </p:spPr>
      </p:pic>
    </p:spTree>
    <p:extLst>
      <p:ext uri="{BB962C8B-B14F-4D97-AF65-F5344CB8AC3E}">
        <p14:creationId xmlns:p14="http://schemas.microsoft.com/office/powerpoint/2010/main" val="14881755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07940"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07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2-3 </a:t>
            </a:r>
            <a:r>
              <a:rPr lang="zh-CN" altLang="en-US" sz="2800" b="1" dirty="0" smtClean="0">
                <a:solidFill>
                  <a:schemeClr val="bg1"/>
                </a:solidFill>
                <a:latin typeface="Calibri" pitchFamily="34" charset="0"/>
                <a:sym typeface="Calibri" pitchFamily="34" charset="0"/>
              </a:rPr>
              <a:t>特性</a:t>
            </a:r>
            <a:r>
              <a:rPr lang="zh-CN" altLang="en-US" sz="2800" b="1" dirty="0">
                <a:solidFill>
                  <a:schemeClr val="bg1"/>
                </a:solidFill>
                <a:latin typeface="Calibri" pitchFamily="34" charset="0"/>
                <a:sym typeface="Calibri" pitchFamily="34" charset="0"/>
              </a:rPr>
              <a:t>树</a:t>
            </a:r>
            <a:endParaRPr lang="zh-CN" altLang="en-US" sz="2800" b="1" dirty="0">
              <a:solidFill>
                <a:schemeClr val="bg1"/>
              </a:solidFill>
              <a:latin typeface="Calibri" pitchFamily="34" charset="0"/>
              <a:sym typeface="宋体" pitchFamily="2" charset="-122"/>
            </a:endParaRPr>
          </a:p>
        </p:txBody>
      </p:sp>
      <p:sp>
        <p:nvSpPr>
          <p:cNvPr id="7178" name="矩形 3"/>
          <p:cNvSpPr>
            <a:spLocks noChangeArrowheads="1"/>
          </p:cNvSpPr>
          <p:nvPr/>
        </p:nvSpPr>
        <p:spPr bwMode="auto">
          <a:xfrm>
            <a:off x="865412" y="99195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12" name="矩形 3"/>
          <p:cNvSpPr>
            <a:spLocks noChangeArrowheads="1"/>
          </p:cNvSpPr>
          <p:nvPr/>
        </p:nvSpPr>
        <p:spPr bwMode="auto">
          <a:xfrm>
            <a:off x="4139970" y="9929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b="1" dirty="0">
              <a:solidFill>
                <a:srgbClr val="E36C09"/>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28973FEA-384D-4958-A7DD-295BC4AA066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32</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888345"/>
            <a:ext cx="73025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105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7178"/>
                                        </p:tgtEl>
                                        <p:attrNameLst>
                                          <p:attrName>style.visibility</p:attrName>
                                        </p:attrNameLst>
                                      </p:cBhvr>
                                      <p:to>
                                        <p:strVal val="visible"/>
                                      </p:to>
                                    </p:set>
                                    <p:animEffect>
                                      <p:cBhvr>
                                        <p:cTn id="12" dur="1000"/>
                                        <p:tgtEl>
                                          <p:spTgt spid="7178"/>
                                        </p:tgtEl>
                                      </p:cBhvr>
                                    </p:animEffect>
                                  </p:childTnLst>
                                </p:cTn>
                              </p:par>
                            </p:childTnLst>
                          </p:cTn>
                        </p:par>
                        <p:par>
                          <p:cTn id="13" fill="hold">
                            <p:stCondLst>
                              <p:cond delay="2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12"/>
                                        </p:tgtEl>
                                        <p:attrNameLst>
                                          <p:attrName>style.visibility</p:attrName>
                                        </p:attrNameLst>
                                      </p:cBhvr>
                                      <p:to>
                                        <p:strVal val="visible"/>
                                      </p:to>
                                    </p:set>
                                    <p:animEffec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8" grpId="0" bldLvl="0" autoUpdateAnimBg="0"/>
      <p:bldP spid="12"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用户群类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33</a:t>
            </a:fld>
            <a:endParaRPr lang="zh-CN" altLang="en-US" sz="180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958685088"/>
              </p:ext>
            </p:extLst>
          </p:nvPr>
        </p:nvGraphicFramePr>
        <p:xfrm>
          <a:off x="323706" y="987640"/>
          <a:ext cx="8280574" cy="3651117"/>
        </p:xfrm>
        <a:graphic>
          <a:graphicData uri="http://schemas.openxmlformats.org/drawingml/2006/table">
            <a:tbl>
              <a:tblPr firstRow="1" firstCol="1" bandRow="1">
                <a:tableStyleId>{5C22544A-7EE6-4342-B048-85BDC9FD1C3A}</a:tableStyleId>
              </a:tblPr>
              <a:tblGrid>
                <a:gridCol w="1032167"/>
                <a:gridCol w="676912"/>
                <a:gridCol w="676912"/>
                <a:gridCol w="675958"/>
                <a:gridCol w="2030738"/>
                <a:gridCol w="1894210"/>
                <a:gridCol w="1293677"/>
              </a:tblGrid>
              <a:tr h="350975">
                <a:tc>
                  <a:txBody>
                    <a:bodyPr/>
                    <a:lstStyle/>
                    <a:p>
                      <a:pPr algn="just">
                        <a:spcAft>
                          <a:spcPts val="0"/>
                        </a:spcAft>
                      </a:pPr>
                      <a:r>
                        <a:rPr lang="zh-CN" sz="1400" kern="100" dirty="0">
                          <a:effectLst/>
                        </a:rPr>
                        <a:t>用户类别</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用户代表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用户分类</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用户级别</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理由</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职责</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获利</a:t>
                      </a:r>
                      <a:endParaRPr lang="zh-CN" sz="1400" kern="100">
                        <a:effectLst/>
                        <a:latin typeface="Times New Roman"/>
                        <a:ea typeface="宋体"/>
                      </a:endParaRPr>
                    </a:p>
                  </a:txBody>
                  <a:tcPr marL="68580" marR="68580" marT="0" marB="0"/>
                </a:tc>
              </a:tr>
              <a:tr h="877437">
                <a:tc>
                  <a:txBody>
                    <a:bodyPr/>
                    <a:lstStyle/>
                    <a:p>
                      <a:pPr algn="just">
                        <a:spcAft>
                          <a:spcPts val="0"/>
                        </a:spcAft>
                      </a:pPr>
                      <a:r>
                        <a:rPr lang="zh-CN" sz="1400" kern="100">
                          <a:effectLst/>
                        </a:rPr>
                        <a:t>客户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杨枨老师作为项目下达者，清楚的知道项目内容及要求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提出自己对于系统界面风格和布局的要求，对系统应具备或已拥有的功能提出建议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rPr>
                        <a:t>最终项目成果的既得利益者</a:t>
                      </a:r>
                      <a:endParaRPr lang="zh-CN" sz="1400" kern="100" dirty="0">
                        <a:effectLst/>
                        <a:latin typeface="Times New Roman"/>
                        <a:ea typeface="宋体"/>
                      </a:endParaRPr>
                    </a:p>
                  </a:txBody>
                  <a:tcPr marL="68580" marR="68580" marT="0" marB="0"/>
                </a:tc>
              </a:tr>
              <a:tr h="1228411">
                <a:tc>
                  <a:txBody>
                    <a:bodyPr/>
                    <a:lstStyle/>
                    <a:p>
                      <a:pPr algn="just">
                        <a:spcAft>
                          <a:spcPts val="0"/>
                        </a:spcAft>
                      </a:pPr>
                      <a:r>
                        <a:rPr lang="zh-CN" altLang="en-US" sz="1400" kern="0" dirty="0" smtClean="0">
                          <a:effectLst/>
                          <a:latin typeface="+mn-lt"/>
                          <a:ea typeface="+mn-ea"/>
                        </a:rPr>
                        <a:t>指导者代表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杨枨老师</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杨枨老师是基于项目的案例教学系统的创建者，同时也是一位有着丰富经验的指导者，做教师用户代表可以清楚的反映教师用户的需求。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同需求分析师交流与沟通，提出教师方的需求，在开发过程中发现和总结存在的问题和弊端并审查最终结果。</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完工的系统将尽可能的满足其关于教师用户方面的需求</a:t>
                      </a:r>
                      <a:endParaRPr lang="zh-CN" sz="1400" kern="100">
                        <a:effectLst/>
                        <a:latin typeface="Times New Roman"/>
                        <a:ea typeface="宋体"/>
                      </a:endParaRPr>
                    </a:p>
                  </a:txBody>
                  <a:tcPr marL="68580" marR="68580" marT="0" marB="0"/>
                </a:tc>
              </a:tr>
              <a:tr h="1052924">
                <a:tc>
                  <a:txBody>
                    <a:bodyPr/>
                    <a:lstStyle/>
                    <a:p>
                      <a:pPr algn="just">
                        <a:spcAft>
                          <a:spcPts val="0"/>
                        </a:spcAft>
                      </a:pPr>
                      <a:r>
                        <a:rPr lang="zh-CN" sz="1400" kern="0" dirty="0" smtClean="0">
                          <a:effectLst/>
                        </a:rPr>
                        <a:t>管理员</a:t>
                      </a:r>
                      <a:r>
                        <a:rPr lang="zh-CN" altLang="en-US"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陈尚辉</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学长作为杨老师的研究生，具有丰富的学习经验，能够帮助我们更好地分析系统，发现我们的不足并给与指导。</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以管理员的身份提出需求并拟定好设计方案，发现过程中的问题并提出意见。</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完工的系统将尽可能的满足其关于管理员用户方面的需求</a:t>
                      </a:r>
                      <a:endParaRPr lang="zh-CN" sz="1400" kern="100" dirty="0">
                        <a:effectLst/>
                        <a:latin typeface="Times New Roman"/>
                        <a:ea typeface="宋体"/>
                      </a:endParaRPr>
                    </a:p>
                  </a:txBody>
                  <a:tcPr marL="68580" marR="68580" marT="0" marB="0"/>
                </a:tc>
              </a:tr>
            </a:tbl>
          </a:graphicData>
        </a:graphic>
      </p:graphicFrame>
    </p:spTree>
    <p:extLst>
      <p:ext uri="{BB962C8B-B14F-4D97-AF65-F5344CB8AC3E}">
        <p14:creationId xmlns:p14="http://schemas.microsoft.com/office/powerpoint/2010/main" val="1038699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用户群类</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34</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765440123"/>
              </p:ext>
            </p:extLst>
          </p:nvPr>
        </p:nvGraphicFramePr>
        <p:xfrm>
          <a:off x="323706" y="987640"/>
          <a:ext cx="8424584" cy="3630912"/>
        </p:xfrm>
        <a:graphic>
          <a:graphicData uri="http://schemas.openxmlformats.org/drawingml/2006/table">
            <a:tbl>
              <a:tblPr firstCol="1" bandRow="1">
                <a:tableStyleId>{5C22544A-7EE6-4342-B048-85BDC9FD1C3A}</a:tableStyleId>
              </a:tblPr>
              <a:tblGrid>
                <a:gridCol w="1044387"/>
                <a:gridCol w="689220"/>
                <a:gridCol w="689220"/>
                <a:gridCol w="688248"/>
                <a:gridCol w="2067661"/>
                <a:gridCol w="1928650"/>
                <a:gridCol w="1317198"/>
              </a:tblGrid>
              <a:tr h="854704">
                <a:tc>
                  <a:txBody>
                    <a:bodyPr/>
                    <a:lstStyle/>
                    <a:p>
                      <a:pPr algn="just">
                        <a:spcAft>
                          <a:spcPts val="0"/>
                        </a:spcAft>
                      </a:pPr>
                      <a:r>
                        <a:rPr lang="zh-CN" sz="1400" kern="0" dirty="0" smtClean="0">
                          <a:effectLst/>
                        </a:rPr>
                        <a:t>学</a:t>
                      </a:r>
                      <a:r>
                        <a:rPr lang="zh-CN" altLang="en-US" sz="1400" kern="0" dirty="0" smtClean="0">
                          <a:effectLst/>
                        </a:rPr>
                        <a:t>习者</a:t>
                      </a:r>
                      <a:r>
                        <a:rPr lang="zh-CN"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骆一辉</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作为本专业的学生，对该项目十分感兴趣，且约谈容易。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从学生的角度出发，共同探讨提出学生方的需求与对界面的要求。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tr>
              <a:tr h="854704">
                <a:tc>
                  <a:txBody>
                    <a:bodyPr/>
                    <a:lstStyle/>
                    <a:p>
                      <a:pPr algn="just">
                        <a:spcAft>
                          <a:spcPts val="0"/>
                        </a:spcAft>
                      </a:pPr>
                      <a:r>
                        <a:rPr lang="zh-CN" altLang="zh-CN" sz="1400" kern="0" dirty="0" smtClean="0">
                          <a:effectLst/>
                        </a:rPr>
                        <a:t>学</a:t>
                      </a:r>
                      <a:r>
                        <a:rPr lang="zh-CN" altLang="en-US" sz="1400" kern="0" dirty="0" smtClean="0">
                          <a:effectLst/>
                        </a:rPr>
                        <a:t>习者</a:t>
                      </a:r>
                      <a:r>
                        <a:rPr lang="zh-CN"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蓝舒雯</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作为常规项目的参与者，能从旁观的角度发现我们的问题，给出建议，且约谈容易。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从学生的角度同出发，共同探讨并提出学生方的需求与界面的要求。</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tr>
              <a:tr h="1025645">
                <a:tc>
                  <a:txBody>
                    <a:bodyPr/>
                    <a:lstStyle/>
                    <a:p>
                      <a:pPr algn="just">
                        <a:spcAft>
                          <a:spcPts val="0"/>
                        </a:spcAft>
                      </a:pPr>
                      <a:r>
                        <a:rPr lang="zh-CN" altLang="zh-CN" sz="1400" kern="0" dirty="0" smtClean="0">
                          <a:effectLst/>
                        </a:rPr>
                        <a:t>学</a:t>
                      </a:r>
                      <a:r>
                        <a:rPr lang="zh-CN" altLang="en-US" sz="1400" kern="0" dirty="0" smtClean="0">
                          <a:effectLst/>
                        </a:rPr>
                        <a:t>习者</a:t>
                      </a:r>
                      <a:r>
                        <a:rPr lang="zh-CN" sz="1400" kern="0" dirty="0" smtClean="0">
                          <a:effectLst/>
                        </a:rPr>
                        <a:t>代表</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a:effectLst/>
                        </a:rPr>
                        <a:t>陈铉文</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关键用户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作为同一个项目的竞争者、合作者，能更清楚的理解我们的项目，并给出专业的意见及建议，且约谈容易。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从学生的角度同出发，共同探讨并提出学生方的需求与界面的要求。</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完工的系统将尽可能的满足其关于学生用户方面的需求</a:t>
                      </a:r>
                      <a:endParaRPr lang="zh-CN" sz="1400" kern="100">
                        <a:effectLst/>
                        <a:latin typeface="Times New Roman"/>
                        <a:ea typeface="宋体"/>
                      </a:endParaRPr>
                    </a:p>
                  </a:txBody>
                  <a:tcPr marL="68580" marR="68580" marT="0" marB="0"/>
                </a:tc>
              </a:tr>
              <a:tr h="854704">
                <a:tc>
                  <a:txBody>
                    <a:bodyPr/>
                    <a:lstStyle/>
                    <a:p>
                      <a:pPr algn="just">
                        <a:spcAft>
                          <a:spcPts val="0"/>
                        </a:spcAft>
                      </a:pPr>
                      <a:r>
                        <a:rPr lang="zh-CN" sz="1400" kern="0">
                          <a:effectLst/>
                        </a:rPr>
                        <a:t>游客代表</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姜森豪</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直接用户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rPr>
                        <a:t>次要用户</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作为还未接触该学科的学生，有一定的兴趣，能够</a:t>
                      </a:r>
                      <a:r>
                        <a:rPr lang="zh-CN" sz="1400" kern="100">
                          <a:effectLst/>
                        </a:rPr>
                        <a:t>提出建设性意见，扩大宣传</a:t>
                      </a:r>
                      <a:r>
                        <a:rPr lang="zh-CN" sz="1400" kern="0">
                          <a:effectLst/>
                        </a:rPr>
                        <a:t>且约谈容易。</a:t>
                      </a:r>
                      <a:endParaRPr lang="zh-CN" sz="1400" kern="100">
                        <a:effectLst/>
                        <a:latin typeface="Times New Roman"/>
                        <a:ea typeface="宋体"/>
                      </a:endParaRPr>
                    </a:p>
                  </a:txBody>
                  <a:tcPr marL="68580" marR="68580" marT="0" marB="0"/>
                </a:tc>
                <a:tc>
                  <a:txBody>
                    <a:bodyPr/>
                    <a:lstStyle/>
                    <a:p>
                      <a:pPr algn="just">
                        <a:spcAft>
                          <a:spcPts val="0"/>
                        </a:spcAft>
                      </a:pPr>
                      <a:r>
                        <a:rPr lang="zh-CN" sz="1400" kern="0">
                          <a:effectLst/>
                        </a:rPr>
                        <a:t>以游客的角度总结游客方的需求并提出建议。</a:t>
                      </a:r>
                      <a:endParaRPr lang="zh-CN" sz="1400" kern="100">
                        <a:effectLst/>
                        <a:latin typeface="Times New Roman"/>
                        <a:ea typeface="宋体"/>
                      </a:endParaRPr>
                    </a:p>
                  </a:txBody>
                  <a:tcPr marL="68580" marR="68580" marT="0" marB="0"/>
                </a:tc>
                <a:tc>
                  <a:txBody>
                    <a:bodyPr/>
                    <a:lstStyle/>
                    <a:p>
                      <a:pPr algn="just">
                        <a:spcAft>
                          <a:spcPts val="0"/>
                        </a:spcAft>
                      </a:pPr>
                      <a:r>
                        <a:rPr lang="zh-CN" sz="1400" kern="0" dirty="0">
                          <a:effectLst/>
                        </a:rPr>
                        <a:t>完工的系统将尽可能的满足其关于游客用户方面的需求</a:t>
                      </a:r>
                      <a:endParaRPr lang="zh-CN" sz="1400" kern="100" dirty="0">
                        <a:effectLst/>
                        <a:latin typeface="Times New Roman"/>
                        <a:ea typeface="宋体"/>
                      </a:endParaRPr>
                    </a:p>
                  </a:txBody>
                  <a:tcPr marL="68580" marR="68580" marT="0" marB="0"/>
                </a:tc>
              </a:tr>
            </a:tbl>
          </a:graphicData>
        </a:graphic>
      </p:graphicFrame>
    </p:spTree>
    <p:extLst>
      <p:ext uri="{BB962C8B-B14F-4D97-AF65-F5344CB8AC3E}">
        <p14:creationId xmlns:p14="http://schemas.microsoft.com/office/powerpoint/2010/main" val="69560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35</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0"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55" y="915453"/>
            <a:ext cx="3600000" cy="3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6267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3-2 </a:t>
            </a:r>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36</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5667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37</a:t>
            </a:fld>
            <a:endParaRPr lang="zh-CN" altLang="en-US" sz="1800">
              <a:solidFill>
                <a:schemeClr val="tx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916222"/>
            <a:ext cx="3599999" cy="369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3480" y="915453"/>
            <a:ext cx="3600000" cy="369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5537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用户代表邀请函</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38</a:t>
            </a:fld>
            <a:endParaRPr lang="zh-CN" altLang="en-US" sz="180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912904"/>
            <a:ext cx="3744260" cy="389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087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需求获取</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39</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1491675"/>
            <a:ext cx="3600250" cy="266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382" y="1518597"/>
            <a:ext cx="42100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7"/>
          <p:cNvSpPr>
            <a:spLocks noChangeArrowheads="1"/>
          </p:cNvSpPr>
          <p:nvPr/>
        </p:nvSpPr>
        <p:spPr bwMode="auto">
          <a:xfrm>
            <a:off x="323037" y="924216"/>
            <a:ext cx="84979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访谈记录：</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里程碑阶段材料</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a:t>
            </a:fld>
            <a:endParaRPr lang="zh-CN" altLang="en-US" sz="1800">
              <a:solidFill>
                <a:schemeClr val="tx1"/>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15" y="1012499"/>
            <a:ext cx="3601698"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96" y="994391"/>
            <a:ext cx="40576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需求获取</a:t>
            </a:r>
            <a:endParaRPr lang="en-US" altLang="zh-CN" sz="2800" b="1" dirty="0" smtClean="0">
              <a:solidFill>
                <a:schemeClr val="bg1"/>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40</a:t>
            </a:fld>
            <a:endParaRPr lang="zh-CN" altLang="en-US" sz="1800">
              <a:solidFill>
                <a:schemeClr val="tx1"/>
              </a:solidFill>
            </a:endParaRPr>
          </a:p>
        </p:txBody>
      </p:sp>
      <p:sp>
        <p:nvSpPr>
          <p:cNvPr id="9" name="TextBox 7"/>
          <p:cNvSpPr>
            <a:spLocks noChangeArrowheads="1"/>
          </p:cNvSpPr>
          <p:nvPr/>
        </p:nvSpPr>
        <p:spPr bwMode="auto">
          <a:xfrm>
            <a:off x="-108325" y="924216"/>
            <a:ext cx="849792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访谈记录：</a:t>
            </a:r>
            <a:endParaRPr lang="zh-CN" altLang="en-US" sz="1600" b="1" dirty="0">
              <a:solidFill>
                <a:srgbClr val="000000"/>
              </a:solidFill>
              <a:latin typeface="Calibri" pitchFamily="34" charset="0"/>
              <a:sym typeface="Calibri"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90" y="987640"/>
            <a:ext cx="3394599" cy="363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739" y="995584"/>
            <a:ext cx="3304146" cy="362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134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41</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35" y="915635"/>
            <a:ext cx="7952412"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585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49192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491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界面确认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42</a:t>
            </a:fld>
            <a:endParaRPr lang="zh-CN" altLang="en-US" sz="1800">
              <a:solidFill>
                <a:schemeClr val="tx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3537" y="915635"/>
            <a:ext cx="7856807" cy="3744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344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43</a:t>
            </a:fld>
            <a:endParaRPr lang="zh-CN" altLang="en-US" sz="1800">
              <a:solidFill>
                <a:schemeClr val="tx1"/>
              </a:solidFill>
            </a:endParaRPr>
          </a:p>
        </p:txBody>
      </p:sp>
      <p:sp>
        <p:nvSpPr>
          <p:cNvPr id="8" name="TextBox 7"/>
          <p:cNvSpPr>
            <a:spLocks noChangeArrowheads="1"/>
          </p:cNvSpPr>
          <p:nvPr/>
        </p:nvSpPr>
        <p:spPr bwMode="auto">
          <a:xfrm>
            <a:off x="5580070" y="3939845"/>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总数：</a:t>
            </a:r>
            <a:r>
              <a:rPr lang="en-US" altLang="zh-CN" sz="1600" b="1" dirty="0" smtClean="0">
                <a:solidFill>
                  <a:srgbClr val="000000"/>
                </a:solidFill>
                <a:latin typeface="Calibri" pitchFamily="34" charset="0"/>
                <a:sym typeface="Calibri" pitchFamily="34" charset="0"/>
              </a:rPr>
              <a:t>121</a:t>
            </a:r>
            <a:r>
              <a:rPr lang="zh-CN" altLang="en-US" sz="1600" b="1" dirty="0" smtClean="0">
                <a:solidFill>
                  <a:srgbClr val="000000"/>
                </a:solidFill>
                <a:latin typeface="Calibri" pitchFamily="34" charset="0"/>
                <a:sym typeface="Calibri" pitchFamily="34" charset="0"/>
              </a:rPr>
              <a:t>张</a:t>
            </a:r>
            <a:endParaRPr lang="zh-CN" altLang="en-US" sz="1600" b="1" dirty="0">
              <a:solidFill>
                <a:srgbClr val="000000"/>
              </a:solidFill>
              <a:latin typeface="Calibri" pitchFamily="34" charset="0"/>
              <a:sym typeface="Calibri" pitchFamily="34" charset="0"/>
            </a:endParaRPr>
          </a:p>
        </p:txBody>
      </p:sp>
      <p:sp>
        <p:nvSpPr>
          <p:cNvPr id="13" name="TextBox 7"/>
          <p:cNvSpPr>
            <a:spLocks noChangeArrowheads="1"/>
          </p:cNvSpPr>
          <p:nvPr/>
        </p:nvSpPr>
        <p:spPr bwMode="auto">
          <a:xfrm>
            <a:off x="251700" y="987640"/>
            <a:ext cx="345624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学习者上传任务输出用例图</a:t>
            </a:r>
            <a:endParaRPr lang="zh-CN" altLang="en-US" sz="1600" b="1" dirty="0">
              <a:solidFill>
                <a:srgbClr val="000000"/>
              </a:solidFill>
              <a:latin typeface="Calibri" pitchFamily="34" charset="0"/>
              <a:sym typeface="Calibri" pitchFamily="34" charset="0"/>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35" y="1635685"/>
            <a:ext cx="4013200"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9830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3"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44</a:t>
            </a:fld>
            <a:endParaRPr lang="zh-CN" altLang="en-US" sz="1800">
              <a:solidFill>
                <a:schemeClr val="tx1"/>
              </a:solidFill>
            </a:endParaRPr>
          </a:p>
        </p:txBody>
      </p:sp>
      <p:sp>
        <p:nvSpPr>
          <p:cNvPr id="7" name="TextBox 7"/>
          <p:cNvSpPr>
            <a:spLocks noChangeArrowheads="1"/>
          </p:cNvSpPr>
          <p:nvPr/>
        </p:nvSpPr>
        <p:spPr bwMode="auto">
          <a:xfrm>
            <a:off x="4788015" y="4270235"/>
            <a:ext cx="4392305"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学习者上传任务输出</a:t>
            </a:r>
            <a:r>
              <a:rPr lang="zh-CN" altLang="en-US" sz="1600" b="1" dirty="0" smtClean="0">
                <a:solidFill>
                  <a:srgbClr val="000000"/>
                </a:solidFill>
                <a:latin typeface="Calibri" pitchFamily="34" charset="0"/>
                <a:sym typeface="Calibri" pitchFamily="34" charset="0"/>
              </a:rPr>
              <a:t>用例描述</a:t>
            </a:r>
            <a:endParaRPr lang="zh-CN" altLang="en-US" sz="1600" b="1" dirty="0">
              <a:solidFill>
                <a:srgbClr val="000000"/>
              </a:solidFill>
              <a:latin typeface="Calibri" pitchFamily="34" charset="0"/>
              <a:sym typeface="Calibri" pitchFamily="34" charset="0"/>
            </a:endParaRPr>
          </a:p>
        </p:txBody>
      </p:sp>
      <p:sp>
        <p:nvSpPr>
          <p:cNvPr id="10" name="TextBox 7"/>
          <p:cNvSpPr>
            <a:spLocks noChangeArrowheads="1"/>
          </p:cNvSpPr>
          <p:nvPr/>
        </p:nvSpPr>
        <p:spPr bwMode="auto">
          <a:xfrm>
            <a:off x="4788015" y="1419670"/>
            <a:ext cx="40958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编码说明：</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UCA</a:t>
            </a:r>
            <a:r>
              <a:rPr lang="en-US" altLang="zh-CN" sz="1600" b="1" dirty="0" smtClean="0">
                <a:solidFill>
                  <a:srgbClr val="000000"/>
                </a:solidFill>
                <a:latin typeface="Calibri" pitchFamily="34" charset="0"/>
                <a:sym typeface="Calibri" pitchFamily="34" charset="0"/>
              </a:rPr>
              <a:t>0XX –  </a:t>
            </a:r>
            <a:r>
              <a:rPr lang="zh-CN" altLang="en-US" sz="1600" b="1" dirty="0" smtClean="0">
                <a:solidFill>
                  <a:srgbClr val="000000"/>
                </a:solidFill>
                <a:latin typeface="Calibri" pitchFamily="34" charset="0"/>
                <a:sym typeface="Calibri" pitchFamily="34" charset="0"/>
              </a:rPr>
              <a:t>游客用例描述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UCB0XX –  </a:t>
            </a:r>
            <a:r>
              <a:rPr lang="zh-CN" altLang="en-US" sz="1600" b="1" dirty="0" smtClean="0">
                <a:solidFill>
                  <a:srgbClr val="000000"/>
                </a:solidFill>
                <a:latin typeface="Calibri" pitchFamily="34" charset="0"/>
                <a:sym typeface="Calibri" pitchFamily="34" charset="0"/>
              </a:rPr>
              <a:t>学习者用例描述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UCC0XX </a:t>
            </a:r>
            <a:r>
              <a:rPr lang="en-US" altLang="zh-CN" sz="1600" b="1" dirty="0">
                <a:solidFill>
                  <a:srgbClr val="000000"/>
                </a:solidFill>
                <a:latin typeface="Calibri" pitchFamily="34" charset="0"/>
                <a:sym typeface="Calibri" pitchFamily="34" charset="0"/>
              </a:rPr>
              <a:t>–  </a:t>
            </a:r>
            <a:r>
              <a:rPr lang="zh-CN" altLang="en-US" sz="1600" b="1" dirty="0" smtClean="0">
                <a:solidFill>
                  <a:srgbClr val="000000"/>
                </a:solidFill>
                <a:latin typeface="Calibri" pitchFamily="34" charset="0"/>
                <a:sym typeface="Calibri" pitchFamily="34" charset="0"/>
              </a:rPr>
              <a:t>指导者用例描述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UCD</a:t>
            </a:r>
            <a:r>
              <a:rPr lang="en-US" altLang="zh-CN" sz="1600" b="1" dirty="0" smtClean="0">
                <a:solidFill>
                  <a:srgbClr val="000000"/>
                </a:solidFill>
                <a:latin typeface="Calibri" pitchFamily="34" charset="0"/>
                <a:sym typeface="Calibri" pitchFamily="34" charset="0"/>
              </a:rPr>
              <a:t>0XX –  </a:t>
            </a:r>
            <a:r>
              <a:rPr lang="zh-CN" altLang="en-US" sz="1600" b="1" dirty="0" smtClean="0">
                <a:solidFill>
                  <a:srgbClr val="000000"/>
                </a:solidFill>
                <a:latin typeface="Calibri" pitchFamily="34" charset="0"/>
                <a:sym typeface="Calibri" pitchFamily="34" charset="0"/>
              </a:rPr>
              <a:t>管理员用例描述</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65" y="892778"/>
            <a:ext cx="426085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7974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P spid="10"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45</a:t>
            </a:fld>
            <a:endParaRPr lang="zh-CN" altLang="en-US" sz="1800">
              <a:solidFill>
                <a:schemeClr val="tx1"/>
              </a:solidFill>
            </a:endParaRPr>
          </a:p>
        </p:txBody>
      </p:sp>
      <p:sp>
        <p:nvSpPr>
          <p:cNvPr id="7" name="TextBox 7"/>
          <p:cNvSpPr>
            <a:spLocks noChangeArrowheads="1"/>
          </p:cNvSpPr>
          <p:nvPr/>
        </p:nvSpPr>
        <p:spPr bwMode="auto">
          <a:xfrm>
            <a:off x="4788015" y="1432226"/>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上传任务输出页面</a:t>
            </a:r>
            <a:endParaRPr lang="zh-CN" altLang="en-US" sz="1600" b="1" dirty="0">
              <a:solidFill>
                <a:srgbClr val="000000"/>
              </a:solidFill>
              <a:latin typeface="Calibri" pitchFamily="34" charset="0"/>
              <a:sym typeface="Calibri" pitchFamily="34" charset="0"/>
            </a:endParaRPr>
          </a:p>
        </p:txBody>
      </p:sp>
      <p:pic>
        <p:nvPicPr>
          <p:cNvPr id="1126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65" y="1059645"/>
            <a:ext cx="4222750" cy="1739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084034690"/>
              </p:ext>
            </p:extLst>
          </p:nvPr>
        </p:nvGraphicFramePr>
        <p:xfrm>
          <a:off x="3851950" y="3291800"/>
          <a:ext cx="5184359" cy="1224086"/>
        </p:xfrm>
        <a:graphic>
          <a:graphicData uri="http://schemas.openxmlformats.org/drawingml/2006/table">
            <a:tbl>
              <a:tblPr firstRow="1" firstCol="1" bandRow="1">
                <a:tableStyleId>{5C22544A-7EE6-4342-B048-85BDC9FD1C3A}</a:tableStyleId>
              </a:tblPr>
              <a:tblGrid>
                <a:gridCol w="1195923"/>
                <a:gridCol w="1994218"/>
                <a:gridCol w="1994218"/>
              </a:tblGrid>
              <a:tr h="272018">
                <a:tc>
                  <a:txBody>
                    <a:bodyPr/>
                    <a:lstStyle/>
                    <a:p>
                      <a:pPr algn="just">
                        <a:spcAft>
                          <a:spcPts val="0"/>
                        </a:spcAft>
                      </a:pPr>
                      <a:r>
                        <a:rPr lang="zh-CN" sz="1400" kern="100" dirty="0">
                          <a:effectLst/>
                        </a:rPr>
                        <a:t>编号</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结果</a:t>
                      </a:r>
                      <a:endParaRPr lang="zh-CN" sz="1400" kern="100">
                        <a:effectLst/>
                        <a:latin typeface="Calibri"/>
                        <a:ea typeface="宋体"/>
                        <a:cs typeface="Times New Roman"/>
                      </a:endParaRPr>
                    </a:p>
                  </a:txBody>
                  <a:tcPr marL="68580" marR="68580" marT="0" marB="0"/>
                </a:tc>
              </a:tr>
              <a:tr h="238017">
                <a:tc>
                  <a:txBody>
                    <a:bodyPr/>
                    <a:lstStyle/>
                    <a:p>
                      <a:pPr algn="just">
                        <a:spcAft>
                          <a:spcPts val="0"/>
                        </a:spcAft>
                      </a:pPr>
                      <a:r>
                        <a:rPr lang="en-US" sz="1400" kern="100" dirty="0">
                          <a:effectLst/>
                        </a:rPr>
                        <a:t>1</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查看</a:t>
                      </a:r>
                      <a:r>
                        <a:rPr lang="zh-CN" sz="1400" kern="100" dirty="0" smtClean="0">
                          <a:effectLst/>
                        </a:rPr>
                        <a:t>任务</a:t>
                      </a:r>
                      <a:r>
                        <a:rPr lang="zh-CN" altLang="en-US" sz="1400" kern="100" dirty="0" smtClean="0">
                          <a:effectLst/>
                        </a:rPr>
                        <a:t>信息</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显示</a:t>
                      </a:r>
                      <a:r>
                        <a:rPr lang="zh-CN" sz="1400" kern="100" dirty="0" smtClean="0">
                          <a:effectLst/>
                        </a:rPr>
                        <a:t>任务</a:t>
                      </a:r>
                      <a:r>
                        <a:rPr lang="zh-CN" altLang="en-US" sz="1400" kern="100" dirty="0" smtClean="0">
                          <a:effectLst/>
                        </a:rPr>
                        <a:t>信息</a:t>
                      </a:r>
                      <a:endParaRPr lang="zh-CN" sz="1400" kern="100" dirty="0">
                        <a:effectLst/>
                        <a:latin typeface="Calibri"/>
                        <a:ea typeface="宋体"/>
                        <a:cs typeface="Times New Roman"/>
                      </a:endParaRPr>
                    </a:p>
                  </a:txBody>
                  <a:tcPr marL="68580" marR="68580" marT="0" marB="0"/>
                </a:tc>
              </a:tr>
              <a:tr h="238017">
                <a:tc>
                  <a:txBody>
                    <a:bodyPr/>
                    <a:lstStyle/>
                    <a:p>
                      <a:pPr algn="just">
                        <a:spcAft>
                          <a:spcPts val="0"/>
                        </a:spcAft>
                      </a:pPr>
                      <a:r>
                        <a:rPr lang="en-US" sz="1400" kern="100" dirty="0">
                          <a:effectLst/>
                        </a:rPr>
                        <a:t>2</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单击说明文档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下载任务输入</a:t>
                      </a:r>
                      <a:endParaRPr lang="zh-CN" sz="1400" kern="100" dirty="0">
                        <a:effectLst/>
                        <a:latin typeface="Calibri"/>
                        <a:ea typeface="宋体"/>
                        <a:cs typeface="Times New Roman"/>
                      </a:endParaRPr>
                    </a:p>
                  </a:txBody>
                  <a:tcPr marL="68580" marR="68580" marT="0" marB="0"/>
                </a:tc>
              </a:tr>
              <a:tr h="238017">
                <a:tc>
                  <a:txBody>
                    <a:bodyPr/>
                    <a:lstStyle/>
                    <a:p>
                      <a:pPr algn="just">
                        <a:spcAft>
                          <a:spcPts val="0"/>
                        </a:spcAft>
                      </a:pPr>
                      <a:r>
                        <a:rPr lang="en-US" sz="1400" kern="100">
                          <a:effectLst/>
                        </a:rPr>
                        <a:t>3</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单击上传文件</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从本地选择任务输出</a:t>
                      </a:r>
                      <a:endParaRPr lang="zh-CN" sz="1400" kern="100">
                        <a:effectLst/>
                        <a:latin typeface="Calibri"/>
                        <a:ea typeface="宋体"/>
                        <a:cs typeface="Times New Roman"/>
                      </a:endParaRPr>
                    </a:p>
                  </a:txBody>
                  <a:tcPr marL="68580" marR="68580" marT="0" marB="0"/>
                </a:tc>
              </a:tr>
              <a:tr h="238017">
                <a:tc>
                  <a:txBody>
                    <a:bodyPr/>
                    <a:lstStyle/>
                    <a:p>
                      <a:pPr algn="just">
                        <a:spcAft>
                          <a:spcPts val="0"/>
                        </a:spcAft>
                      </a:pPr>
                      <a:r>
                        <a:rPr lang="en-US" sz="1400" kern="100">
                          <a:effectLst/>
                        </a:rPr>
                        <a:t>4</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单击</a:t>
                      </a:r>
                      <a:r>
                        <a:rPr lang="en-US" sz="1400" kern="100">
                          <a:effectLst/>
                        </a:rPr>
                        <a:t>upload</a:t>
                      </a:r>
                      <a:r>
                        <a:rPr lang="zh-CN" sz="1400" kern="100">
                          <a:effectLst/>
                        </a:rPr>
                        <a:t>按钮</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上传完成</a:t>
                      </a:r>
                      <a:endParaRPr lang="zh-CN" sz="1400" kern="100" dirty="0">
                        <a:effectLst/>
                        <a:latin typeface="Calibri"/>
                        <a:ea typeface="宋体"/>
                        <a:cs typeface="Times New Roman"/>
                      </a:endParaRPr>
                    </a:p>
                  </a:txBody>
                  <a:tcPr marL="68580" marR="68580" marT="0" marB="0"/>
                </a:tc>
              </a:tr>
            </a:tbl>
          </a:graphicData>
        </a:graphic>
      </p:graphicFrame>
      <p:pic>
        <p:nvPicPr>
          <p:cNvPr id="17" name="图片 16"/>
          <p:cNvPicPr/>
          <p:nvPr/>
        </p:nvPicPr>
        <p:blipFill>
          <a:blip r:embed="rId4"/>
          <a:stretch>
            <a:fillRect/>
          </a:stretch>
        </p:blipFill>
        <p:spPr>
          <a:xfrm>
            <a:off x="395710" y="2826339"/>
            <a:ext cx="3384235" cy="2332981"/>
          </a:xfrm>
          <a:prstGeom prst="rect">
            <a:avLst/>
          </a:prstGeom>
        </p:spPr>
      </p:pic>
    </p:spTree>
    <p:extLst>
      <p:ext uri="{BB962C8B-B14F-4D97-AF65-F5344CB8AC3E}">
        <p14:creationId xmlns:p14="http://schemas.microsoft.com/office/powerpoint/2010/main" val="165953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用例文档</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46</a:t>
            </a:fld>
            <a:endParaRPr lang="zh-CN" altLang="en-US" sz="1800">
              <a:solidFill>
                <a:schemeClr val="tx1"/>
              </a:solidFill>
            </a:endParaRPr>
          </a:p>
        </p:txBody>
      </p:sp>
      <p:sp>
        <p:nvSpPr>
          <p:cNvPr id="7" name="TextBox 7"/>
          <p:cNvSpPr>
            <a:spLocks noChangeArrowheads="1"/>
          </p:cNvSpPr>
          <p:nvPr/>
        </p:nvSpPr>
        <p:spPr bwMode="auto">
          <a:xfrm>
            <a:off x="1547790" y="3838205"/>
            <a:ext cx="43923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上传任务输出对话框图</a:t>
            </a:r>
            <a:endParaRPr lang="zh-CN" altLang="en-US" sz="1600" b="1" dirty="0">
              <a:solidFill>
                <a:srgbClr val="000000"/>
              </a:solidFill>
              <a:latin typeface="Calibri" pitchFamily="34" charset="0"/>
              <a:sym typeface="Calibri" pitchFamily="34" charset="0"/>
            </a:endParaRPr>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上传任务界面</a:t>
            </a:r>
            <a:endParaRPr kumimoji="0" lang="zh-CN" sz="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544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3" name="图片 12"/>
          <p:cNvPicPr/>
          <p:nvPr/>
        </p:nvPicPr>
        <p:blipFill>
          <a:blip r:embed="rId3"/>
          <a:stretch>
            <a:fillRect/>
          </a:stretch>
        </p:blipFill>
        <p:spPr>
          <a:xfrm>
            <a:off x="4499995" y="626735"/>
            <a:ext cx="2904490" cy="4343400"/>
          </a:xfrm>
          <a:prstGeom prst="rect">
            <a:avLst/>
          </a:prstGeom>
        </p:spPr>
      </p:pic>
    </p:spTree>
    <p:extLst>
      <p:ext uri="{BB962C8B-B14F-4D97-AF65-F5344CB8AC3E}">
        <p14:creationId xmlns:p14="http://schemas.microsoft.com/office/powerpoint/2010/main" val="19734752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优先级描述</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47</a:t>
            </a:fld>
            <a:endParaRPr lang="zh-CN" altLang="en-US" sz="1800">
              <a:solidFill>
                <a:schemeClr val="tx1"/>
              </a:solidFill>
            </a:endParaRPr>
          </a:p>
        </p:txBody>
      </p:sp>
      <p:sp>
        <p:nvSpPr>
          <p:cNvPr id="7" name="TextBox 7"/>
          <p:cNvSpPr>
            <a:spLocks noChangeArrowheads="1"/>
          </p:cNvSpPr>
          <p:nvPr/>
        </p:nvSpPr>
        <p:spPr bwMode="auto">
          <a:xfrm>
            <a:off x="251700" y="916434"/>
            <a:ext cx="84979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、参与优先级打分的用户代表主要有：客户</a:t>
            </a:r>
            <a:r>
              <a:rPr lang="zh-CN" altLang="en-US" sz="1600" b="1" dirty="0" smtClean="0">
                <a:solidFill>
                  <a:srgbClr val="000000"/>
                </a:solidFill>
                <a:latin typeface="Calibri" pitchFamily="34" charset="0"/>
                <a:sym typeface="Calibri" pitchFamily="34" charset="0"/>
              </a:rPr>
              <a:t>代表、游客代表、指导者代表、</a:t>
            </a:r>
            <a:r>
              <a:rPr lang="zh-CN" altLang="en-US" sz="1600" b="1" dirty="0">
                <a:solidFill>
                  <a:srgbClr val="000000"/>
                </a:solidFill>
                <a:latin typeface="Calibri" pitchFamily="34" charset="0"/>
                <a:sym typeface="Calibri" pitchFamily="34" charset="0"/>
              </a:rPr>
              <a:t>管理员</a:t>
            </a:r>
            <a:r>
              <a:rPr lang="zh-CN" altLang="en-US" sz="1600" b="1" dirty="0" smtClean="0">
                <a:solidFill>
                  <a:srgbClr val="000000"/>
                </a:solidFill>
                <a:latin typeface="Calibri" pitchFamily="34" charset="0"/>
                <a:sym typeface="Calibri" pitchFamily="34" charset="0"/>
              </a:rPr>
              <a:t>代表、</a:t>
            </a:r>
            <a:r>
              <a:rPr lang="zh-CN" altLang="en-US" sz="1600" b="1" dirty="0">
                <a:solidFill>
                  <a:srgbClr val="000000"/>
                </a:solidFill>
                <a:latin typeface="Calibri" pitchFamily="34" charset="0"/>
                <a:sym typeface="Calibri" pitchFamily="34" charset="0"/>
              </a:rPr>
              <a:t>学习者</a:t>
            </a:r>
            <a:r>
              <a:rPr lang="zh-CN" altLang="en-US" sz="1600" b="1" dirty="0" smtClean="0">
                <a:solidFill>
                  <a:srgbClr val="000000"/>
                </a:solidFill>
                <a:latin typeface="Calibri" pitchFamily="34" charset="0"/>
                <a:sym typeface="Calibri" pitchFamily="34" charset="0"/>
              </a:rPr>
              <a:t>代表。</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、用户代表负责为用例的相对收益、相对损失部分打分，项目经理负责为用例的相对风险打分，开发者代表</a:t>
            </a:r>
            <a:r>
              <a:rPr lang="zh-CN" altLang="en-US" sz="1600" b="1" dirty="0" smtClean="0">
                <a:solidFill>
                  <a:srgbClr val="000000"/>
                </a:solidFill>
                <a:latin typeface="Calibri" pitchFamily="34" charset="0"/>
                <a:sym typeface="Calibri" pitchFamily="34" charset="0"/>
              </a:rPr>
              <a:t>为用例的相对成本打分，</a:t>
            </a:r>
            <a:r>
              <a:rPr lang="zh-CN" altLang="en-US" sz="1600" b="1" dirty="0">
                <a:solidFill>
                  <a:srgbClr val="000000"/>
                </a:solidFill>
                <a:latin typeface="Calibri" pitchFamily="34" charset="0"/>
                <a:sym typeface="Calibri" pitchFamily="34" charset="0"/>
              </a:rPr>
              <a:t>权重比例由客户代表（杨枨老师）提出。</a:t>
            </a: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a:solidFill>
                  <a:srgbClr val="000000"/>
                </a:solidFill>
                <a:latin typeface="Calibri" pitchFamily="34" charset="0"/>
                <a:sym typeface="Calibri" pitchFamily="34" charset="0"/>
              </a:rPr>
              <a:t>、利益表示“如果实现，给用户带来的利益”；损失表示“如果不实现，给用户带来的损失”；风险表示“如果实现，存在的技术风险”；费用表示“如果实现，需要产生的费用”；权重比例是各个用户分类在最后评分时的加权值。</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优先级采用</a:t>
            </a:r>
            <a:r>
              <a:rPr lang="en-US" altLang="zh-CN" sz="1600" b="1" dirty="0">
                <a:solidFill>
                  <a:srgbClr val="FF0000"/>
                </a:solidFill>
                <a:latin typeface="Calibri" pitchFamily="34" charset="0"/>
                <a:sym typeface="Calibri" pitchFamily="34" charset="0"/>
              </a:rPr>
              <a:t>QFD</a:t>
            </a:r>
            <a:r>
              <a:rPr lang="zh-CN" altLang="en-US" sz="1600" b="1" dirty="0">
                <a:solidFill>
                  <a:srgbClr val="FF0000"/>
                </a:solidFill>
                <a:latin typeface="Calibri" pitchFamily="34" charset="0"/>
                <a:sym typeface="Calibri" pitchFamily="34" charset="0"/>
              </a:rPr>
              <a:t>算法。公式：优先级</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价值</a:t>
            </a:r>
            <a:r>
              <a:rPr lang="en-US" altLang="zh-CN" sz="1600" b="1" dirty="0" smtClean="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a:t>
            </a:r>
            <a:r>
              <a:rPr lang="en-US" altLang="zh-CN" sz="1600" b="1" dirty="0">
                <a:solidFill>
                  <a:srgbClr val="FF0000"/>
                </a:solidFill>
                <a:latin typeface="Calibri" pitchFamily="34" charset="0"/>
                <a:sym typeface="Calibri" pitchFamily="34" charset="0"/>
              </a:rPr>
              <a:t>/</a:t>
            </a:r>
            <a:r>
              <a:rPr lang="zh-CN" altLang="en-US" sz="1600" b="1" dirty="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成本</a:t>
            </a:r>
            <a:r>
              <a:rPr lang="en-US" altLang="zh-CN" sz="1600" b="1" dirty="0" smtClean="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风险</a:t>
            </a:r>
            <a:r>
              <a:rPr lang="en-US" altLang="zh-CN" sz="1600" b="1" dirty="0" smtClean="0">
                <a:solidFill>
                  <a:srgbClr val="FF0000"/>
                </a:solidFill>
                <a:latin typeface="Calibri" pitchFamily="34" charset="0"/>
                <a:sym typeface="Calibri" pitchFamily="34" charset="0"/>
              </a:rPr>
              <a:t>%</a:t>
            </a:r>
            <a:r>
              <a:rPr lang="zh-CN" altLang="en-US" sz="1600" b="1" dirty="0" smtClean="0">
                <a:solidFill>
                  <a:srgbClr val="FF0000"/>
                </a:solidFill>
                <a:latin typeface="Calibri" pitchFamily="34" charset="0"/>
                <a:sym typeface="Calibri" pitchFamily="34" charset="0"/>
              </a:rPr>
              <a:t>）</a:t>
            </a:r>
          </a:p>
        </p:txBody>
      </p:sp>
    </p:spTree>
    <p:extLst>
      <p:ext uri="{BB962C8B-B14F-4D97-AF65-F5344CB8AC3E}">
        <p14:creationId xmlns:p14="http://schemas.microsoft.com/office/powerpoint/2010/main" val="38229950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48</a:t>
            </a:fld>
            <a:endParaRPr lang="zh-CN" altLang="en-US" sz="180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620909759"/>
              </p:ext>
            </p:extLst>
          </p:nvPr>
        </p:nvGraphicFramePr>
        <p:xfrm>
          <a:off x="1043754" y="1388701"/>
          <a:ext cx="6624461" cy="679014"/>
        </p:xfrm>
        <a:graphic>
          <a:graphicData uri="http://schemas.openxmlformats.org/drawingml/2006/table">
            <a:tbl>
              <a:tblPr firstRow="1" firstCol="1" bandRow="1">
                <a:tableStyleId>{5C22544A-7EE6-4342-B048-85BDC9FD1C3A}</a:tableStyleId>
              </a:tblPr>
              <a:tblGrid>
                <a:gridCol w="1308896"/>
                <a:gridCol w="1328691"/>
                <a:gridCol w="1328691"/>
                <a:gridCol w="1328691"/>
                <a:gridCol w="1329492"/>
              </a:tblGrid>
              <a:tr h="343932">
                <a:tc>
                  <a:txBody>
                    <a:bodyPr/>
                    <a:lstStyle/>
                    <a:p>
                      <a:pPr algn="just">
                        <a:spcAft>
                          <a:spcPts val="0"/>
                        </a:spcAft>
                      </a:pPr>
                      <a:r>
                        <a:rPr lang="zh-CN" sz="1400" kern="100" dirty="0">
                          <a:effectLst/>
                        </a:rPr>
                        <a:t>　</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相对收益</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相对损失</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相对成本</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相对风险</a:t>
                      </a:r>
                      <a:endParaRPr lang="zh-CN" sz="1400" kern="100">
                        <a:effectLst/>
                        <a:latin typeface="Times New Roman"/>
                        <a:ea typeface="宋体"/>
                      </a:endParaRPr>
                    </a:p>
                  </a:txBody>
                  <a:tcPr marL="68580" marR="68580" marT="0" marB="0" anchor="ctr"/>
                </a:tc>
              </a:tr>
              <a:tr h="335082">
                <a:tc>
                  <a:txBody>
                    <a:bodyPr/>
                    <a:lstStyle/>
                    <a:p>
                      <a:pPr algn="just">
                        <a:spcAft>
                          <a:spcPts val="0"/>
                        </a:spcAft>
                      </a:pPr>
                      <a:r>
                        <a:rPr lang="zh-CN" sz="1400" kern="100" dirty="0">
                          <a:effectLst/>
                        </a:rPr>
                        <a:t>相对权重</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400" kern="100" dirty="0">
                          <a:effectLst/>
                        </a:rPr>
                        <a:t>1</a:t>
                      </a:r>
                      <a:endParaRPr lang="zh-CN" sz="1400" kern="100" dirty="0">
                        <a:effectLst/>
                        <a:latin typeface="Times New Roman"/>
                        <a:ea typeface="宋体"/>
                      </a:endParaRPr>
                    </a:p>
                  </a:txBody>
                  <a:tcPr marL="68580" marR="68580" marT="0" marB="0"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00083587"/>
              </p:ext>
            </p:extLst>
          </p:nvPr>
        </p:nvGraphicFramePr>
        <p:xfrm>
          <a:off x="1043754" y="2831891"/>
          <a:ext cx="6696468" cy="747929"/>
        </p:xfrm>
        <a:graphic>
          <a:graphicData uri="http://schemas.openxmlformats.org/drawingml/2006/table">
            <a:tbl>
              <a:tblPr firstRow="1" firstCol="1" bandRow="1">
                <a:tableStyleId>{5C22544A-7EE6-4342-B048-85BDC9FD1C3A}</a:tableStyleId>
              </a:tblPr>
              <a:tblGrid>
                <a:gridCol w="1116078"/>
                <a:gridCol w="1116078"/>
                <a:gridCol w="1116078"/>
                <a:gridCol w="1116078"/>
                <a:gridCol w="1116078"/>
                <a:gridCol w="1116078"/>
              </a:tblGrid>
              <a:tr h="360000">
                <a:tc>
                  <a:txBody>
                    <a:bodyPr/>
                    <a:lstStyle/>
                    <a:p>
                      <a:pPr algn="just">
                        <a:spcAft>
                          <a:spcPts val="0"/>
                        </a:spcAft>
                      </a:pPr>
                      <a:r>
                        <a:rPr lang="en-US" sz="1400" kern="100" dirty="0">
                          <a:effectLst/>
                        </a:rPr>
                        <a:t> </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客户代表</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dirty="0">
                          <a:effectLst/>
                        </a:rPr>
                        <a:t>教师用户</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学生用户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管理员用户</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游客用户</a:t>
                      </a:r>
                      <a:endParaRPr lang="zh-CN" sz="1400" kern="100">
                        <a:effectLst/>
                        <a:latin typeface="Times New Roman"/>
                        <a:ea typeface="宋体"/>
                      </a:endParaRPr>
                    </a:p>
                  </a:txBody>
                  <a:tcPr marL="68580" marR="68580" marT="0" marB="0" anchor="ctr"/>
                </a:tc>
              </a:tr>
              <a:tr h="387929">
                <a:tc>
                  <a:txBody>
                    <a:bodyPr/>
                    <a:lstStyle/>
                    <a:p>
                      <a:pPr algn="just">
                        <a:spcAft>
                          <a:spcPts val="0"/>
                        </a:spcAft>
                      </a:pPr>
                      <a:r>
                        <a:rPr lang="zh-CN" sz="1400" kern="100">
                          <a:effectLst/>
                        </a:rPr>
                        <a:t>相对权重</a:t>
                      </a:r>
                      <a:endParaRPr lang="zh-CN" sz="1400" kern="100">
                        <a:effectLst/>
                        <a:latin typeface="Times New Roman"/>
                        <a:ea typeface="宋体"/>
                      </a:endParaRPr>
                    </a:p>
                  </a:txBody>
                  <a:tcPr marL="68580" marR="68580" marT="0" marB="0"/>
                </a:tc>
                <a:tc>
                  <a:txBody>
                    <a:bodyPr/>
                    <a:lstStyle/>
                    <a:p>
                      <a:pPr algn="just">
                        <a:spcAft>
                          <a:spcPts val="0"/>
                        </a:spcAft>
                      </a:pPr>
                      <a:r>
                        <a:rPr lang="en-US" sz="1400" kern="100" dirty="0">
                          <a:effectLst/>
                        </a:rPr>
                        <a:t>1.5</a:t>
                      </a:r>
                      <a:endParaRPr lang="zh-CN" sz="1400" kern="100" dirty="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a:effectLst/>
                        </a:rPr>
                        <a:t>　</a:t>
                      </a:r>
                      <a:r>
                        <a:rPr lang="en-US" sz="14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zh-CN" sz="1400" kern="100" dirty="0">
                          <a:effectLst/>
                        </a:rPr>
                        <a:t>　</a:t>
                      </a:r>
                      <a:r>
                        <a:rPr lang="en-US" sz="1400" kern="100" dirty="0">
                          <a:effectLst/>
                        </a:rPr>
                        <a:t>0.5</a:t>
                      </a:r>
                      <a:endParaRPr lang="zh-CN" sz="14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41638107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优先级打分表</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49</a:t>
            </a:fld>
            <a:endParaRPr lang="zh-CN" altLang="en-US" sz="1800">
              <a:solidFill>
                <a:schemeClr val="tx1"/>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1059645"/>
            <a:ext cx="7992555" cy="345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6175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435"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8196"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里程碑任务提交</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03AF4A8D-7D1F-44C0-8945-AA6A1B1849E7}"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0" y="1048125"/>
            <a:ext cx="291465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20" y="975100"/>
            <a:ext cx="27559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2598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p:cTn id="7" dur="500" fill="hold"/>
                                        <p:tgtEl>
                                          <p:spTgt spid="8196"/>
                                        </p:tgtEl>
                                        <p:attrNameLst>
                                          <p:attrName>ppt_x</p:attrName>
                                        </p:attrNameLst>
                                      </p:cBhvr>
                                      <p:tavLst>
                                        <p:tav tm="0">
                                          <p:val>
                                            <p:strVal val="0-#ppt_w/2"/>
                                          </p:val>
                                        </p:tav>
                                        <p:tav tm="100000">
                                          <p:val>
                                            <p:strVal val="#ppt_x"/>
                                          </p:val>
                                        </p:tav>
                                      </p:tavLst>
                                    </p:anim>
                                    <p:anim calcmode="lin" valueType="num">
                                      <p:cBhvr>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1" y="365125"/>
            <a:ext cx="2843881"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298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JAD</a:t>
            </a:r>
            <a:r>
              <a:rPr lang="zh-CN" altLang="en-US" sz="2800" b="1" dirty="0" smtClean="0">
                <a:solidFill>
                  <a:schemeClr val="bg1"/>
                </a:solidFill>
                <a:latin typeface="Calibri" pitchFamily="34" charset="0"/>
                <a:sym typeface="Calibri" pitchFamily="34" charset="0"/>
              </a:rPr>
              <a:t>会议</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50</a:t>
            </a:fld>
            <a:endParaRPr lang="zh-CN" altLang="en-US" sz="180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20" y="888345"/>
            <a:ext cx="3314700"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25" y="483605"/>
            <a:ext cx="3530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365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42119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dirty="0">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4211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数据字典描述方法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51</a:t>
            </a:fld>
            <a:endParaRPr lang="zh-CN" altLang="en-US" sz="1800">
              <a:solidFill>
                <a:schemeClr val="tx1"/>
              </a:solidFill>
            </a:endParaRPr>
          </a:p>
        </p:txBody>
      </p:sp>
      <p:sp>
        <p:nvSpPr>
          <p:cNvPr id="7" name="TextBox 7"/>
          <p:cNvSpPr>
            <a:spLocks noChangeArrowheads="1"/>
          </p:cNvSpPr>
          <p:nvPr/>
        </p:nvSpPr>
        <p:spPr bwMode="auto">
          <a:xfrm>
            <a:off x="395710" y="1144206"/>
            <a:ext cx="3960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数据来源：用例文档</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描述方法：正则表达式</a:t>
            </a:r>
            <a:endParaRPr lang="en-US" altLang="zh-CN" sz="1600" b="1" dirty="0" smtClean="0">
              <a:solidFill>
                <a:srgbClr val="000000"/>
              </a:solidFill>
              <a:latin typeface="Calibri" pitchFamily="34" charset="0"/>
              <a:sym typeface="Calibri"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925" y="911885"/>
            <a:ext cx="46545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6913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E-R</a:t>
            </a:r>
            <a:r>
              <a:rPr lang="zh-CN" altLang="en-US" sz="2800" b="1" dirty="0" smtClean="0">
                <a:solidFill>
                  <a:schemeClr val="bg1"/>
                </a:solidFill>
                <a:latin typeface="Calibri" pitchFamily="34" charset="0"/>
                <a:sym typeface="Calibri" pitchFamily="34" charset="0"/>
              </a:rPr>
              <a:t>图</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52</a:t>
            </a:fld>
            <a:endParaRPr lang="zh-CN" altLang="en-US" sz="1800">
              <a:solidFill>
                <a:schemeClr val="tx1"/>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709" y="987640"/>
            <a:ext cx="7560525" cy="36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a:spLocks noChangeArrowheads="1"/>
          </p:cNvSpPr>
          <p:nvPr/>
        </p:nvSpPr>
        <p:spPr bwMode="auto">
          <a:xfrm>
            <a:off x="7416515" y="4126225"/>
            <a:ext cx="169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详细见附件</a:t>
            </a: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403648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53</a:t>
            </a:fld>
            <a:endParaRPr lang="zh-CN" altLang="en-US" sz="1800">
              <a:solidFill>
                <a:schemeClr val="tx1"/>
              </a:solidFill>
            </a:endParaRPr>
          </a:p>
        </p:txBody>
      </p:sp>
      <p:sp>
        <p:nvSpPr>
          <p:cNvPr id="9" name="TextBox 7"/>
          <p:cNvSpPr>
            <a:spLocks noChangeArrowheads="1"/>
          </p:cNvSpPr>
          <p:nvPr/>
        </p:nvSpPr>
        <p:spPr bwMode="auto">
          <a:xfrm>
            <a:off x="467715" y="987640"/>
            <a:ext cx="396027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软件接口：</a:t>
            </a:r>
            <a:endParaRPr lang="en-US" altLang="zh-CN" sz="1600" b="1" dirty="0" smtClean="0">
              <a:solidFill>
                <a:srgbClr val="000000"/>
              </a:solidFill>
              <a:latin typeface="Calibri" pitchFamily="34" charset="0"/>
              <a:sym typeface="Calibri"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10" y="1575757"/>
            <a:ext cx="67627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0913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54</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硬件接口：</a:t>
            </a:r>
            <a:endParaRPr lang="en-US" altLang="zh-CN" sz="1600" b="1" dirty="0" smtClean="0">
              <a:solidFill>
                <a:srgbClr val="000000"/>
              </a:solidFill>
              <a:latin typeface="Calibri" pitchFamily="34" charset="0"/>
              <a:sym typeface="Calibri" pitchFamily="34"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73" y="1449305"/>
            <a:ext cx="69627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500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运行环境</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55</a:t>
            </a:fld>
            <a:endParaRPr lang="zh-CN" altLang="en-US" sz="1800">
              <a:solidFill>
                <a:schemeClr val="tx1"/>
              </a:solidFill>
            </a:endParaRPr>
          </a:p>
        </p:txBody>
      </p:sp>
      <p:sp>
        <p:nvSpPr>
          <p:cNvPr id="9" name="TextBox 7"/>
          <p:cNvSpPr>
            <a:spLocks noChangeArrowheads="1"/>
          </p:cNvSpPr>
          <p:nvPr/>
        </p:nvSpPr>
        <p:spPr bwMode="auto">
          <a:xfrm>
            <a:off x="467715" y="987640"/>
            <a:ext cx="396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通信</a:t>
            </a:r>
            <a:r>
              <a:rPr lang="zh-CN" altLang="en-US" sz="1600" b="1" dirty="0" smtClean="0">
                <a:solidFill>
                  <a:srgbClr val="000000"/>
                </a:solidFill>
                <a:latin typeface="Calibri" pitchFamily="34" charset="0"/>
                <a:sym typeface="Calibri" pitchFamily="34" charset="0"/>
              </a:rPr>
              <a:t>接口：</a:t>
            </a:r>
            <a:endParaRPr lang="en-US" altLang="zh-CN" sz="1600" b="1" dirty="0" smtClean="0">
              <a:solidFill>
                <a:srgbClr val="000000"/>
              </a:solidFill>
              <a:latin typeface="Calibri" pitchFamily="34" charset="0"/>
              <a:sym typeface="Calibri"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392" y="1563680"/>
            <a:ext cx="6638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4329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9"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测试用例</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56</a:t>
            </a:fld>
            <a:endParaRPr lang="zh-CN" altLang="en-US" sz="1800">
              <a:solidFill>
                <a:schemeClr val="tx1"/>
              </a:solidFil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25" y="900127"/>
            <a:ext cx="3744260" cy="443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7"/>
          <p:cNvSpPr>
            <a:spLocks noChangeArrowheads="1"/>
          </p:cNvSpPr>
          <p:nvPr/>
        </p:nvSpPr>
        <p:spPr bwMode="auto">
          <a:xfrm>
            <a:off x="4860020" y="1118179"/>
            <a:ext cx="417629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smtClean="0">
                <a:solidFill>
                  <a:srgbClr val="000000"/>
                </a:solidFill>
                <a:latin typeface="Calibri" pitchFamily="34" charset="0"/>
                <a:sym typeface="Calibri" pitchFamily="34" charset="0"/>
              </a:rPr>
              <a:t>编码说明：</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U0XX – </a:t>
            </a:r>
            <a:r>
              <a:rPr lang="zh-CN" altLang="en-US" sz="1600" b="1" dirty="0" smtClean="0">
                <a:solidFill>
                  <a:srgbClr val="000000"/>
                </a:solidFill>
                <a:latin typeface="Calibri" pitchFamily="34" charset="0"/>
                <a:sym typeface="Calibri" pitchFamily="34" charset="0"/>
              </a:rPr>
              <a:t>游客测试用例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L0XX</a:t>
            </a:r>
            <a:r>
              <a:rPr lang="en-US" altLang="zh-CN" sz="1600" b="1" dirty="0">
                <a:solidFill>
                  <a:srgbClr val="000000"/>
                </a:solidFill>
                <a:latin typeface="Calibri" pitchFamily="34" charset="0"/>
                <a:sym typeface="Calibri" pitchFamily="34" charset="0"/>
              </a:rPr>
              <a:t> </a:t>
            </a:r>
            <a:r>
              <a:rPr lang="en-US" altLang="zh-CN" sz="1600" b="1" dirty="0" smtClean="0">
                <a:solidFill>
                  <a:srgbClr val="000000"/>
                </a:solidFill>
                <a:latin typeface="Calibri" pitchFamily="34" charset="0"/>
                <a:sym typeface="Calibri" pitchFamily="34" charset="0"/>
              </a:rPr>
              <a:t>– </a:t>
            </a:r>
            <a:r>
              <a:rPr lang="zh-CN" altLang="en-US" sz="1600" b="1" dirty="0" smtClean="0">
                <a:solidFill>
                  <a:srgbClr val="000000"/>
                </a:solidFill>
                <a:latin typeface="Calibri" pitchFamily="34" charset="0"/>
                <a:sym typeface="Calibri" pitchFamily="34" charset="0"/>
              </a:rPr>
              <a:t>学习者测试用例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T0XX – </a:t>
            </a:r>
            <a:r>
              <a:rPr lang="zh-CN" altLang="en-US" sz="1600" b="1" dirty="0" smtClean="0">
                <a:solidFill>
                  <a:srgbClr val="000000"/>
                </a:solidFill>
                <a:latin typeface="Calibri" pitchFamily="34" charset="0"/>
                <a:sym typeface="Calibri" pitchFamily="34" charset="0"/>
              </a:rPr>
              <a:t>指导者测试用例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A0XX – </a:t>
            </a:r>
            <a:r>
              <a:rPr lang="zh-CN" altLang="en-US" sz="1600" b="1" dirty="0" smtClean="0">
                <a:solidFill>
                  <a:srgbClr val="000000"/>
                </a:solidFill>
                <a:latin typeface="Calibri" pitchFamily="34" charset="0"/>
                <a:sym typeface="Calibri" pitchFamily="34" charset="0"/>
              </a:rPr>
              <a:t>管理员测试用例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主要测试方式：等价类划分和边界值法</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zh-CN" altLang="en-US" sz="1600" b="1" dirty="0" smtClean="0">
                <a:solidFill>
                  <a:srgbClr val="000000"/>
                </a:solidFill>
                <a:latin typeface="Calibri" pitchFamily="34" charset="0"/>
                <a:sym typeface="Calibri" pitchFamily="34" charset="0"/>
              </a:rPr>
              <a:t>总数：</a:t>
            </a:r>
            <a:r>
              <a:rPr lang="en-US" altLang="zh-CN" sz="1600" b="1" dirty="0" smtClean="0">
                <a:solidFill>
                  <a:srgbClr val="000000"/>
                </a:solidFill>
                <a:latin typeface="Calibri" pitchFamily="34" charset="0"/>
                <a:sym typeface="Calibri" pitchFamily="34" charset="0"/>
              </a:rPr>
              <a:t>192</a:t>
            </a:r>
            <a:r>
              <a:rPr lang="zh-CN" altLang="en-US" sz="1600" b="1" dirty="0">
                <a:solidFill>
                  <a:srgbClr val="000000"/>
                </a:solidFill>
                <a:latin typeface="Calibri" pitchFamily="34" charset="0"/>
                <a:sym typeface="Calibri" pitchFamily="34" charset="0"/>
              </a:rPr>
              <a:t>个</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1966444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13"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77994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779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宋体" pitchFamily="2" charset="-122"/>
              </a:rPr>
              <a:t>用户手册</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57</a:t>
            </a:fld>
            <a:endParaRPr lang="zh-CN" altLang="en-US" sz="1800">
              <a:solidFill>
                <a:schemeClr val="tx1"/>
              </a:solidFill>
            </a:endParaRPr>
          </a:p>
        </p:txBody>
      </p:sp>
      <p:sp>
        <p:nvSpPr>
          <p:cNvPr id="8" name="TextBox 7"/>
          <p:cNvSpPr>
            <a:spLocks noChangeArrowheads="1"/>
          </p:cNvSpPr>
          <p:nvPr/>
        </p:nvSpPr>
        <p:spPr bwMode="auto">
          <a:xfrm>
            <a:off x="7416515" y="4126225"/>
            <a:ext cx="1691800"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endParaRPr lang="zh-CN" altLang="en-US" sz="1600" b="1" dirty="0">
              <a:solidFill>
                <a:srgbClr val="000000"/>
              </a:solidFill>
              <a:latin typeface="Calibri" pitchFamily="34" charset="0"/>
              <a:sym typeface="Calibri" pitchFamily="34" charset="0"/>
            </a:endParaRPr>
          </a:p>
        </p:txBody>
      </p:sp>
      <p:sp>
        <p:nvSpPr>
          <p:cNvPr id="10" name="TextBox 7"/>
          <p:cNvSpPr>
            <a:spLocks noChangeArrowheads="1"/>
          </p:cNvSpPr>
          <p:nvPr/>
        </p:nvSpPr>
        <p:spPr bwMode="auto">
          <a:xfrm>
            <a:off x="5004030" y="4155860"/>
            <a:ext cx="309621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zh-CN" altLang="en-US" sz="1600" b="1" dirty="0">
                <a:solidFill>
                  <a:srgbClr val="000000"/>
                </a:solidFill>
                <a:latin typeface="Calibri" pitchFamily="34" charset="0"/>
                <a:sym typeface="Calibri" pitchFamily="34" charset="0"/>
              </a:rPr>
              <a:t>学习</a:t>
            </a:r>
            <a:r>
              <a:rPr lang="zh-CN" altLang="en-US" sz="1600" b="1" dirty="0" smtClean="0">
                <a:solidFill>
                  <a:srgbClr val="000000"/>
                </a:solidFill>
                <a:latin typeface="Calibri" pitchFamily="34" charset="0"/>
                <a:sym typeface="Calibri" pitchFamily="34" charset="0"/>
              </a:rPr>
              <a:t>者查看案例列表</a:t>
            </a:r>
            <a:endParaRPr lang="zh-CN" altLang="en-US" sz="1600" b="1" dirty="0">
              <a:solidFill>
                <a:srgbClr val="000000"/>
              </a:solidFill>
              <a:latin typeface="Calibri" pitchFamily="34" charset="0"/>
              <a:sym typeface="Calibri"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3622034258"/>
              </p:ext>
            </p:extLst>
          </p:nvPr>
        </p:nvGraphicFramePr>
        <p:xfrm>
          <a:off x="796899" y="3507815"/>
          <a:ext cx="7735376" cy="1511407"/>
        </p:xfrm>
        <a:graphic>
          <a:graphicData uri="http://schemas.openxmlformats.org/drawingml/2006/table">
            <a:tbl>
              <a:tblPr firstRow="1" firstCol="1" bandRow="1">
                <a:tableStyleId>{5C22544A-7EE6-4342-B048-85BDC9FD1C3A}</a:tableStyleId>
              </a:tblPr>
              <a:tblGrid>
                <a:gridCol w="2577854"/>
                <a:gridCol w="2578761"/>
                <a:gridCol w="2578761"/>
              </a:tblGrid>
              <a:tr h="281192">
                <a:tc>
                  <a:txBody>
                    <a:bodyPr/>
                    <a:lstStyle/>
                    <a:p>
                      <a:pPr algn="just">
                        <a:spcAft>
                          <a:spcPts val="0"/>
                        </a:spcAft>
                      </a:pPr>
                      <a:r>
                        <a:rPr lang="zh-CN" sz="1400" kern="100" dirty="0">
                          <a:effectLst/>
                        </a:rPr>
                        <a:t>编号</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动作</a:t>
                      </a:r>
                      <a:endParaRPr lang="zh-CN" sz="1400" kern="100" dirty="0">
                        <a:effectLst/>
                        <a:latin typeface="Times New Roman"/>
                        <a:ea typeface="宋体"/>
                      </a:endParaRPr>
                    </a:p>
                  </a:txBody>
                  <a:tcPr marL="68580" marR="68580" marT="0" marB="0"/>
                </a:tc>
                <a:tc>
                  <a:txBody>
                    <a:bodyPr/>
                    <a:lstStyle/>
                    <a:p>
                      <a:pPr algn="just">
                        <a:spcAft>
                          <a:spcPts val="0"/>
                        </a:spcAft>
                      </a:pPr>
                      <a:r>
                        <a:rPr lang="zh-CN" sz="1400" kern="100" dirty="0">
                          <a:effectLst/>
                        </a:rPr>
                        <a:t>结果</a:t>
                      </a:r>
                      <a:endParaRPr lang="zh-CN" sz="1400" kern="100" dirty="0">
                        <a:effectLst/>
                        <a:latin typeface="Times New Roman"/>
                        <a:ea typeface="宋体"/>
                      </a:endParaRPr>
                    </a:p>
                  </a:txBody>
                  <a:tcPr marL="68580" marR="68580" marT="0" marB="0"/>
                </a:tc>
              </a:tr>
              <a:tr h="246043">
                <a:tc>
                  <a:txBody>
                    <a:bodyPr/>
                    <a:lstStyle/>
                    <a:p>
                      <a:pPr algn="just">
                        <a:spcAft>
                          <a:spcPts val="0"/>
                        </a:spcAft>
                      </a:pPr>
                      <a:r>
                        <a:rPr lang="en-US" sz="1400" kern="100">
                          <a:effectLst/>
                          <a:latin typeface="Times New Roman"/>
                          <a:ea typeface="宋体"/>
                        </a:rPr>
                        <a:t>1</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点击二级菜单</a:t>
                      </a:r>
                      <a:r>
                        <a:rPr lang="en-US" sz="1400" kern="100">
                          <a:effectLst/>
                          <a:latin typeface="Times New Roman"/>
                          <a:ea typeface="宋体"/>
                        </a:rPr>
                        <a:t>HOME</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转入</a:t>
                      </a:r>
                      <a:r>
                        <a:rPr lang="en-US" sz="1400" kern="100">
                          <a:effectLst/>
                          <a:latin typeface="Times New Roman"/>
                          <a:ea typeface="宋体"/>
                        </a:rPr>
                        <a:t>Home</a:t>
                      </a:r>
                      <a:r>
                        <a:rPr lang="zh-CN" sz="1400" kern="100">
                          <a:effectLst/>
                          <a:latin typeface="Times New Roman"/>
                          <a:ea typeface="宋体"/>
                        </a:rPr>
                        <a:t>界面</a:t>
                      </a:r>
                    </a:p>
                  </a:txBody>
                  <a:tcPr marL="68580" marR="68580" marT="0" marB="0"/>
                </a:tc>
              </a:tr>
              <a:tr h="246043">
                <a:tc>
                  <a:txBody>
                    <a:bodyPr/>
                    <a:lstStyle/>
                    <a:p>
                      <a:pPr algn="just">
                        <a:spcAft>
                          <a:spcPts val="0"/>
                        </a:spcAft>
                      </a:pPr>
                      <a:r>
                        <a:rPr lang="en-US" sz="1400" kern="100">
                          <a:effectLst/>
                          <a:latin typeface="Times New Roman"/>
                          <a:ea typeface="宋体"/>
                        </a:rPr>
                        <a:t>2</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dirty="0">
                          <a:effectLst/>
                          <a:latin typeface="Times New Roman"/>
                          <a:ea typeface="宋体"/>
                        </a:rPr>
                        <a:t>点击二级菜单项目链接</a:t>
                      </a:r>
                    </a:p>
                  </a:txBody>
                  <a:tcPr marL="68580" marR="68580" marT="0" marB="0"/>
                </a:tc>
                <a:tc>
                  <a:txBody>
                    <a:bodyPr/>
                    <a:lstStyle/>
                    <a:p>
                      <a:pPr algn="just">
                        <a:spcAft>
                          <a:spcPts val="0"/>
                        </a:spcAft>
                      </a:pPr>
                      <a:r>
                        <a:rPr lang="zh-CN" sz="1400" kern="100">
                          <a:effectLst/>
                          <a:latin typeface="Times New Roman"/>
                          <a:ea typeface="宋体"/>
                        </a:rPr>
                        <a:t>转入相应项目界面</a:t>
                      </a:r>
                    </a:p>
                  </a:txBody>
                  <a:tcPr marL="68580" marR="68580" marT="0" marB="0"/>
                </a:tc>
              </a:tr>
              <a:tr h="246043">
                <a:tc>
                  <a:txBody>
                    <a:bodyPr/>
                    <a:lstStyle/>
                    <a:p>
                      <a:pPr algn="just">
                        <a:spcAft>
                          <a:spcPts val="0"/>
                        </a:spcAft>
                      </a:pPr>
                      <a:r>
                        <a:rPr lang="en-US" sz="1400" kern="100">
                          <a:effectLst/>
                          <a:latin typeface="Times New Roman"/>
                          <a:ea typeface="宋体"/>
                        </a:rPr>
                        <a:t>3</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点击二级案例项目链接</a:t>
                      </a:r>
                    </a:p>
                  </a:txBody>
                  <a:tcPr marL="68580" marR="68580" marT="0" marB="0"/>
                </a:tc>
                <a:tc>
                  <a:txBody>
                    <a:bodyPr/>
                    <a:lstStyle/>
                    <a:p>
                      <a:pPr algn="just">
                        <a:spcAft>
                          <a:spcPts val="0"/>
                        </a:spcAft>
                      </a:pPr>
                      <a:r>
                        <a:rPr lang="zh-CN" sz="1400" kern="100">
                          <a:effectLst/>
                          <a:latin typeface="Times New Roman"/>
                          <a:ea typeface="宋体"/>
                        </a:rPr>
                        <a:t>转入相应案例界面</a:t>
                      </a:r>
                    </a:p>
                  </a:txBody>
                  <a:tcPr marL="68580" marR="68580" marT="0" marB="0"/>
                </a:tc>
              </a:tr>
              <a:tr h="246043">
                <a:tc>
                  <a:txBody>
                    <a:bodyPr/>
                    <a:lstStyle/>
                    <a:p>
                      <a:pPr algn="just">
                        <a:spcAft>
                          <a:spcPts val="0"/>
                        </a:spcAft>
                      </a:pPr>
                      <a:r>
                        <a:rPr lang="en-US" sz="1400" kern="100">
                          <a:effectLst/>
                          <a:latin typeface="Times New Roman"/>
                          <a:ea typeface="宋体"/>
                        </a:rPr>
                        <a:t>4</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a:t>
                      </a:r>
                      <a:r>
                        <a:rPr lang="en-US" sz="1400" kern="100">
                          <a:effectLst/>
                          <a:latin typeface="Times New Roman"/>
                          <a:ea typeface="宋体"/>
                        </a:rPr>
                        <a:t>Detailed Information</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进入项目详细信息</a:t>
                      </a:r>
                    </a:p>
                  </a:txBody>
                  <a:tcPr marL="68580" marR="68580" marT="0" marB="0"/>
                </a:tc>
              </a:tr>
              <a:tr h="246043">
                <a:tc>
                  <a:txBody>
                    <a:bodyPr/>
                    <a:lstStyle/>
                    <a:p>
                      <a:pPr algn="just">
                        <a:spcAft>
                          <a:spcPts val="0"/>
                        </a:spcAft>
                      </a:pPr>
                      <a:r>
                        <a:rPr lang="en-US" sz="1400" kern="100">
                          <a:effectLst/>
                          <a:latin typeface="Times New Roman"/>
                          <a:ea typeface="宋体"/>
                        </a:rPr>
                        <a:t>5</a:t>
                      </a:r>
                      <a:endParaRPr lang="zh-CN" sz="1400" kern="100">
                        <a:effectLst/>
                        <a:latin typeface="Times New Roman"/>
                        <a:ea typeface="宋体"/>
                      </a:endParaRPr>
                    </a:p>
                  </a:txBody>
                  <a:tcPr marL="68580" marR="68580" marT="0" marB="0"/>
                </a:tc>
                <a:tc>
                  <a:txBody>
                    <a:bodyPr/>
                    <a:lstStyle/>
                    <a:p>
                      <a:pPr algn="just">
                        <a:spcAft>
                          <a:spcPts val="0"/>
                        </a:spcAft>
                      </a:pPr>
                      <a:r>
                        <a:rPr lang="zh-CN" sz="1400" kern="100">
                          <a:effectLst/>
                          <a:latin typeface="Times New Roman"/>
                          <a:ea typeface="宋体"/>
                        </a:rPr>
                        <a:t>点击右方人物头像或名称</a:t>
                      </a:r>
                    </a:p>
                  </a:txBody>
                  <a:tcPr marL="68580" marR="68580" marT="0" marB="0"/>
                </a:tc>
                <a:tc>
                  <a:txBody>
                    <a:bodyPr/>
                    <a:lstStyle/>
                    <a:p>
                      <a:pPr algn="just">
                        <a:spcAft>
                          <a:spcPts val="0"/>
                        </a:spcAft>
                      </a:pPr>
                      <a:r>
                        <a:rPr lang="zh-CN" sz="1400" kern="100" dirty="0">
                          <a:effectLst/>
                          <a:latin typeface="Times New Roman"/>
                          <a:ea typeface="宋体"/>
                        </a:rPr>
                        <a:t>进入该人物空间</a:t>
                      </a:r>
                    </a:p>
                  </a:txBody>
                  <a:tcPr marL="68580" marR="68580" marT="0" marB="0"/>
                </a:tc>
              </a:tr>
            </a:tbl>
          </a:graphicData>
        </a:graphic>
      </p:graphicFrame>
      <p:sp>
        <p:nvSpPr>
          <p:cNvPr id="14" name="矩形 13"/>
          <p:cNvSpPr/>
          <p:nvPr/>
        </p:nvSpPr>
        <p:spPr>
          <a:xfrm>
            <a:off x="6516135" y="2139720"/>
            <a:ext cx="1425390" cy="338554"/>
          </a:xfrm>
          <a:prstGeom prst="rect">
            <a:avLst/>
          </a:prstGeom>
        </p:spPr>
        <p:txBody>
          <a:bodyPr wrap="none">
            <a:spAutoFit/>
          </a:bodyPr>
          <a:lstStyle/>
          <a:p>
            <a:r>
              <a:rPr lang="zh-CN" altLang="en-US" sz="1600" b="1" dirty="0" smtClean="0">
                <a:solidFill>
                  <a:srgbClr val="000000"/>
                </a:solidFill>
                <a:latin typeface="Calibri" pitchFamily="34" charset="0"/>
              </a:rPr>
              <a:t>项目列表操作</a:t>
            </a:r>
            <a:endParaRPr lang="zh-CN" altLang="en-US" sz="1600" b="1" dirty="0">
              <a:solidFill>
                <a:srgbClr val="000000"/>
              </a:solidFill>
              <a:latin typeface="Calibri" pitchFamily="34" charset="0"/>
            </a:endParaRPr>
          </a:p>
        </p:txBody>
      </p:sp>
      <p:pic>
        <p:nvPicPr>
          <p:cNvPr id="15" name="图片 14"/>
          <p:cNvPicPr/>
          <p:nvPr/>
        </p:nvPicPr>
        <p:blipFill>
          <a:blip r:embed="rId3"/>
          <a:stretch>
            <a:fillRect/>
          </a:stretch>
        </p:blipFill>
        <p:spPr>
          <a:xfrm>
            <a:off x="817415" y="930378"/>
            <a:ext cx="5266690" cy="2479675"/>
          </a:xfrm>
          <a:prstGeom prst="rect">
            <a:avLst/>
          </a:prstGeom>
          <a:noFill/>
          <a:ln w="9525">
            <a:noFill/>
          </a:ln>
        </p:spPr>
      </p:pic>
    </p:spTree>
    <p:extLst>
      <p:ext uri="{BB962C8B-B14F-4D97-AF65-F5344CB8AC3E}">
        <p14:creationId xmlns:p14="http://schemas.microsoft.com/office/powerpoint/2010/main" val="22695389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p:cBhvr>
                                        <p:cTn id="12" dur="1000"/>
                                        <p:tgtEl>
                                          <p:spTgt spid="8"/>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8" grpId="0" bldLvl="0" autoUpdateAnimBg="0"/>
      <p:bldP spid="10" grpId="0" bldLvl="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6625"/>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性能要求</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1266899"/>
            <a:ext cx="87496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smtClean="0">
                <a:solidFill>
                  <a:srgbClr val="000000"/>
                </a:solidFill>
                <a:latin typeface="Calibri" pitchFamily="34" charset="0"/>
                <a:sym typeface="Calibri" pitchFamily="34" charset="0"/>
              </a:rPr>
              <a:t>、</a:t>
            </a:r>
            <a:r>
              <a:rPr lang="en-US" altLang="zh-CN" sz="1600" b="1" dirty="0" smtClean="0">
                <a:solidFill>
                  <a:srgbClr val="000000"/>
                </a:solidFill>
                <a:latin typeface="Calibri" pitchFamily="34" charset="0"/>
                <a:sym typeface="Calibri" pitchFamily="34" charset="0"/>
              </a:rPr>
              <a:t>300</a:t>
            </a:r>
            <a:r>
              <a:rPr lang="zh-CN" altLang="en-US" sz="1600" b="1" dirty="0">
                <a:solidFill>
                  <a:srgbClr val="000000"/>
                </a:solidFill>
                <a:latin typeface="Calibri" pitchFamily="34" charset="0"/>
                <a:sym typeface="Calibri" pitchFamily="34" charset="0"/>
              </a:rPr>
              <a:t>名</a:t>
            </a:r>
            <a:r>
              <a:rPr lang="zh-CN" altLang="en-US" sz="1600" b="1" dirty="0" smtClean="0">
                <a:solidFill>
                  <a:srgbClr val="000000"/>
                </a:solidFill>
                <a:latin typeface="Calibri" pitchFamily="34" charset="0"/>
                <a:sym typeface="Calibri" pitchFamily="34" charset="0"/>
              </a:rPr>
              <a:t>用户并发访问时客户端响应时间</a:t>
            </a:r>
            <a:r>
              <a:rPr lang="zh-CN" altLang="en-US" sz="1600" b="1" dirty="0">
                <a:solidFill>
                  <a:srgbClr val="000000"/>
                </a:solidFill>
                <a:latin typeface="Calibri" pitchFamily="34" charset="0"/>
                <a:sym typeface="Calibri" pitchFamily="34" charset="0"/>
              </a:rPr>
              <a:t>不超过</a:t>
            </a:r>
            <a:r>
              <a:rPr lang="en-US" altLang="zh-CN" sz="1600" b="1" dirty="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秒</a:t>
            </a:r>
            <a:r>
              <a:rPr lang="zh-CN" altLang="en-US" sz="1600" b="1" dirty="0" smtClean="0">
                <a:solidFill>
                  <a:srgbClr val="000000"/>
                </a:solidFill>
                <a:latin typeface="Calibri" pitchFamily="34" charset="0"/>
                <a:sym typeface="Calibri" pitchFamily="34" charset="0"/>
              </a:rPr>
              <a:t>。</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、网站对任意合法的用户提供</a:t>
            </a:r>
            <a:r>
              <a:rPr lang="en-US" altLang="zh-CN" sz="1600" b="1" dirty="0">
                <a:solidFill>
                  <a:srgbClr val="000000"/>
                </a:solidFill>
                <a:latin typeface="Calibri" pitchFamily="34" charset="0"/>
                <a:sym typeface="Calibri" pitchFamily="34" charset="0"/>
              </a:rPr>
              <a:t>16</a:t>
            </a:r>
            <a:r>
              <a:rPr lang="zh-CN" altLang="en-US" sz="1600" b="1" dirty="0">
                <a:solidFill>
                  <a:srgbClr val="000000"/>
                </a:solidFill>
                <a:latin typeface="Calibri" pitchFamily="34" charset="0"/>
                <a:sym typeface="Calibri" pitchFamily="34" charset="0"/>
              </a:rPr>
              <a:t>小时使用，保证</a:t>
            </a:r>
            <a:r>
              <a:rPr lang="en-US" altLang="zh-CN" sz="1600" b="1" dirty="0">
                <a:solidFill>
                  <a:srgbClr val="000000"/>
                </a:solidFill>
                <a:latin typeface="Calibri" pitchFamily="34" charset="0"/>
                <a:sym typeface="Calibri" pitchFamily="34" charset="0"/>
              </a:rPr>
              <a:t>66.67%</a:t>
            </a:r>
            <a:r>
              <a:rPr lang="zh-CN" altLang="en-US" sz="1600" b="1" dirty="0">
                <a:solidFill>
                  <a:srgbClr val="000000"/>
                </a:solidFill>
                <a:latin typeface="Calibri" pitchFamily="34" charset="0"/>
                <a:sym typeface="Calibri" pitchFamily="34" charset="0"/>
              </a:rPr>
              <a:t>的时间可用。支持没有计算机使用经验、计算机使用经验较少及有较多计算机使用经验的用户均能方便地使用本系统， 本系统于每日</a:t>
            </a:r>
            <a:r>
              <a:rPr lang="en-US" altLang="zh-CN" sz="1600" b="1" dirty="0">
                <a:solidFill>
                  <a:srgbClr val="000000"/>
                </a:solidFill>
                <a:latin typeface="Calibri" pitchFamily="34" charset="0"/>
                <a:sym typeface="Calibri" pitchFamily="34" charset="0"/>
              </a:rPr>
              <a:t>02:00-04:00</a:t>
            </a:r>
            <a:r>
              <a:rPr lang="zh-CN" altLang="en-US" sz="1600" b="1" dirty="0">
                <a:solidFill>
                  <a:srgbClr val="000000"/>
                </a:solidFill>
                <a:latin typeface="Calibri" pitchFamily="34" charset="0"/>
                <a:sym typeface="Calibri" pitchFamily="34" charset="0"/>
              </a:rPr>
              <a:t>维护。</a:t>
            </a:r>
            <a:endParaRPr lang="zh-CN" altLang="en-US" sz="1600" b="1" dirty="0" smtClean="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58</a:t>
            </a:fld>
            <a:endParaRPr lang="zh-CN" altLang="en-US" sz="1800">
              <a:solidFill>
                <a:schemeClr val="tx1"/>
              </a:solidFill>
            </a:endParaRPr>
          </a:p>
        </p:txBody>
      </p:sp>
    </p:spTree>
    <p:extLst>
      <p:ext uri="{BB962C8B-B14F-4D97-AF65-F5344CB8AC3E}">
        <p14:creationId xmlns:p14="http://schemas.microsoft.com/office/powerpoint/2010/main" val="1144482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6"/>
          <p:cNvSpPr>
            <a:spLocks noChangeArrowheads="1"/>
          </p:cNvSpPr>
          <p:nvPr/>
        </p:nvSpPr>
        <p:spPr bwMode="auto">
          <a:xfrm>
            <a:off x="0" y="626625"/>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非功能需求</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59</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915" y="526784"/>
            <a:ext cx="3377734" cy="430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68719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阶段</a:t>
            </a:r>
            <a:r>
              <a:rPr lang="zh-CN" altLang="en-US" sz="2800" b="1" dirty="0">
                <a:solidFill>
                  <a:schemeClr val="bg1"/>
                </a:solidFill>
                <a:latin typeface="Calibri" pitchFamily="34" charset="0"/>
                <a:sym typeface="Calibri" pitchFamily="34" charset="0"/>
              </a:rPr>
              <a:t>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889000"/>
            <a:ext cx="3171517" cy="40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902300"/>
            <a:ext cx="3240360" cy="41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302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宋体" pitchFamily="2" charset="-122"/>
              </a:rPr>
              <a:t>内部评审记录</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60</a:t>
            </a:fld>
            <a:endParaRPr lang="zh-CN" altLang="en-US" sz="1800">
              <a:solidFill>
                <a:schemeClr val="tx1"/>
              </a:solidFil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15" y="1054552"/>
            <a:ext cx="3389435" cy="369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5" y="803551"/>
            <a:ext cx="43688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6623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smtClean="0">
                <a:solidFill>
                  <a:schemeClr val="bg1"/>
                </a:solidFill>
                <a:latin typeface="Calibri" pitchFamily="34" charset="0"/>
                <a:sym typeface="宋体" pitchFamily="2" charset="-122"/>
              </a:rPr>
              <a:t>SRS</a:t>
            </a:r>
            <a:r>
              <a:rPr lang="zh-CN" altLang="en-US" sz="2800" b="1" dirty="0" smtClean="0">
                <a:solidFill>
                  <a:schemeClr val="bg1"/>
                </a:solidFill>
                <a:latin typeface="Calibri" pitchFamily="34" charset="0"/>
                <a:sym typeface="宋体" pitchFamily="2" charset="-122"/>
              </a:rPr>
              <a:t>基线</a:t>
            </a:r>
            <a:endParaRPr lang="zh-CN" altLang="en-US" sz="2800" b="1" dirty="0">
              <a:solidFill>
                <a:schemeClr val="bg1"/>
              </a:solidFill>
              <a:latin typeface="Calibri" pitchFamily="34" charset="0"/>
              <a:sym typeface="宋体" pitchFamily="2" charset="-122"/>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61</a:t>
            </a:fld>
            <a:endParaRPr lang="zh-CN" altLang="en-US" sz="1800">
              <a:solidFill>
                <a:schemeClr val="tx1"/>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776" y="889000"/>
            <a:ext cx="6408444" cy="39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804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62</a:t>
            </a:fld>
            <a:endParaRPr lang="zh-CN" altLang="en-US" sz="180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064974"/>
            <a:ext cx="7517110" cy="323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1700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跟踪矩阵</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63</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71287"/>
            <a:ext cx="7308304" cy="301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1083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变化</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64</a:t>
            </a:fld>
            <a:endParaRPr lang="zh-CN" altLang="en-US" sz="1800">
              <a:solidFill>
                <a:schemeClr val="tx1"/>
              </a:solidFill>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12" y="1776054"/>
            <a:ext cx="7956376" cy="126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927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对</a:t>
            </a:r>
            <a:r>
              <a:rPr lang="zh-CN" altLang="en-US" sz="2800" b="1" dirty="0">
                <a:solidFill>
                  <a:schemeClr val="bg1"/>
                </a:solidFill>
                <a:latin typeface="Calibri" pitchFamily="34" charset="0"/>
                <a:sym typeface="Calibri" pitchFamily="34" charset="0"/>
              </a:rPr>
              <a:t>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65</a:t>
            </a:fld>
            <a:endParaRPr lang="zh-CN" altLang="en-US" sz="1800">
              <a:solidFill>
                <a:schemeClr val="tx1"/>
              </a:solidFill>
            </a:endParaRPr>
          </a:p>
        </p:txBody>
      </p:sp>
      <p:sp>
        <p:nvSpPr>
          <p:cNvPr id="2" name="TextBox 1">
            <a:extLst>
              <a:ext uri="{FF2B5EF4-FFF2-40B4-BE49-F238E27FC236}">
                <a16:creationId xmlns="" xmlns:a16="http://schemas.microsoft.com/office/drawing/2014/main" id="{1CD5F512-6584-6943-8469-8BA0F204D457}"/>
              </a:ext>
            </a:extLst>
          </p:cNvPr>
          <p:cNvSpPr txBox="1"/>
          <p:nvPr/>
        </p:nvSpPr>
        <p:spPr>
          <a:xfrm>
            <a:off x="251520" y="1471199"/>
            <a:ext cx="2736304" cy="1754326"/>
          </a:xfrm>
          <a:prstGeom prst="rect">
            <a:avLst/>
          </a:prstGeom>
          <a:noFill/>
        </p:spPr>
        <p:txBody>
          <a:bodyPr wrap="square" rtlCol="0">
            <a:spAutoFit/>
          </a:bodyPr>
          <a:lstStyle/>
          <a:p>
            <a:r>
              <a:rPr lang="zh-CN" altLang="en-US" b="1" dirty="0" smtClean="0"/>
              <a:t>在界面原型上应添加语言</a:t>
            </a:r>
            <a:endParaRPr lang="en-US" altLang="zh-CN" b="1" dirty="0" smtClean="0"/>
          </a:p>
          <a:p>
            <a:r>
              <a:rPr lang="zh-CN" altLang="en-US" b="1" dirty="0" smtClean="0"/>
              <a:t>选择框，同时应绘制全部的功能界面描述，工作量</a:t>
            </a:r>
            <a:r>
              <a:rPr lang="zh-CN" altLang="en-US" b="1" dirty="0" smtClean="0"/>
              <a:t>为</a:t>
            </a:r>
            <a:r>
              <a:rPr lang="en-US" altLang="zh-CN" b="1" dirty="0"/>
              <a:t>5</a:t>
            </a:r>
            <a:r>
              <a:rPr lang="en-US" altLang="zh-CN" b="1" dirty="0" smtClean="0"/>
              <a:t>0h</a:t>
            </a:r>
            <a:r>
              <a:rPr lang="zh-CN" altLang="en-US" b="1" dirty="0"/>
              <a:t>。</a:t>
            </a:r>
            <a:r>
              <a:rPr lang="zh-CN" altLang="en-US" b="1" dirty="0" smtClean="0"/>
              <a:t>因</a:t>
            </a:r>
            <a:r>
              <a:rPr lang="en-US" altLang="zh-CN" b="1" dirty="0" smtClean="0"/>
              <a:t>CCB</a:t>
            </a:r>
            <a:r>
              <a:rPr lang="zh-CN" altLang="en-US" b="1" dirty="0" smtClean="0"/>
              <a:t>拒绝了变更，功能描述原型和用户手册可暂不实现变更。</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171575"/>
            <a:ext cx="5784751" cy="207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802" y="3651870"/>
            <a:ext cx="5779789" cy="480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49766" y="3328704"/>
            <a:ext cx="2882074" cy="1200329"/>
          </a:xfrm>
          <a:prstGeom prst="rect">
            <a:avLst/>
          </a:prstGeom>
        </p:spPr>
        <p:txBody>
          <a:bodyPr wrap="square">
            <a:spAutoFit/>
          </a:bodyPr>
          <a:lstStyle/>
          <a:p>
            <a:r>
              <a:rPr lang="zh-CN" altLang="en-US" b="1" dirty="0" smtClean="0"/>
              <a:t>因只是</a:t>
            </a:r>
            <a:r>
              <a:rPr lang="zh-CN" altLang="en-US" b="1" dirty="0"/>
              <a:t>语言上的变更，对系统的其它功能不构成</a:t>
            </a:r>
            <a:r>
              <a:rPr lang="zh-CN" altLang="en-US" b="1" dirty="0" smtClean="0"/>
              <a:t>影响，所以无需修改测试用例。</a:t>
            </a:r>
            <a:endParaRPr lang="zh-CN" altLang="en-US" b="1" dirty="0"/>
          </a:p>
        </p:txBody>
      </p:sp>
    </p:spTree>
    <p:extLst>
      <p:ext uri="{BB962C8B-B14F-4D97-AF65-F5344CB8AC3E}">
        <p14:creationId xmlns:p14="http://schemas.microsoft.com/office/powerpoint/2010/main" val="9213774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66</a:t>
            </a:fld>
            <a:endParaRPr lang="zh-CN" altLang="en-US" sz="1800">
              <a:solidFill>
                <a:schemeClr val="tx1"/>
              </a:solidFill>
            </a:endParaRPr>
          </a:p>
        </p:txBody>
      </p:sp>
      <p:sp>
        <p:nvSpPr>
          <p:cNvPr id="8"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9"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CCB</a:t>
            </a:r>
            <a:r>
              <a:rPr lang="zh-CN" altLang="en-US" sz="2800" b="1" dirty="0" smtClean="0">
                <a:solidFill>
                  <a:schemeClr val="bg1"/>
                </a:solidFill>
                <a:latin typeface="Calibri" pitchFamily="34" charset="0"/>
                <a:sym typeface="Calibri" pitchFamily="34" charset="0"/>
              </a:rPr>
              <a:t>会议记录表</a:t>
            </a:r>
            <a:endParaRPr lang="zh-CN" altLang="en-US" sz="2800" b="1" dirty="0">
              <a:solidFill>
                <a:schemeClr val="bg1"/>
              </a:solidFill>
              <a:latin typeface="Calibri" pitchFamily="34" charset="0"/>
              <a:sym typeface="Calibri"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935458"/>
            <a:ext cx="4184650"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85071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69074"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优先级评分和排序</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67</a:t>
            </a:fld>
            <a:endParaRPr lang="zh-CN" altLang="en-US" sz="1800">
              <a:solidFill>
                <a:schemeClr val="tx1"/>
              </a:solidFill>
            </a:endParaRPr>
          </a:p>
        </p:txBody>
      </p:sp>
      <p:pic>
        <p:nvPicPr>
          <p:cNvPr id="4" name="Picture 3">
            <a:extLst>
              <a:ext uri="{FF2B5EF4-FFF2-40B4-BE49-F238E27FC236}">
                <a16:creationId xmlns="" xmlns:a16="http://schemas.microsoft.com/office/drawing/2014/main" id="{43435EE4-AE8F-8E43-B6BA-0D3B07766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3271"/>
            <a:ext cx="4065623" cy="1864503"/>
          </a:xfrm>
          <a:prstGeom prst="rect">
            <a:avLst/>
          </a:prstGeom>
        </p:spPr>
      </p:pic>
      <p:pic>
        <p:nvPicPr>
          <p:cNvPr id="8" name="Picture 7">
            <a:extLst>
              <a:ext uri="{FF2B5EF4-FFF2-40B4-BE49-F238E27FC236}">
                <a16:creationId xmlns="" xmlns:a16="http://schemas.microsoft.com/office/drawing/2014/main" id="{E85C2F52-F2DF-8F4B-9D0B-7769BC274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21397"/>
            <a:ext cx="4080728" cy="1422561"/>
          </a:xfrm>
          <a:prstGeom prst="rect">
            <a:avLst/>
          </a:prstGeom>
        </p:spPr>
      </p:pic>
      <p:pic>
        <p:nvPicPr>
          <p:cNvPr id="10" name="Picture 9">
            <a:extLst>
              <a:ext uri="{FF2B5EF4-FFF2-40B4-BE49-F238E27FC236}">
                <a16:creationId xmlns="" xmlns:a16="http://schemas.microsoft.com/office/drawing/2014/main" id="{4584C645-B5F4-3D40-B17C-555957EEE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717" y="923271"/>
            <a:ext cx="4482244" cy="2048665"/>
          </a:xfrm>
          <a:prstGeom prst="rect">
            <a:avLst/>
          </a:prstGeom>
        </p:spPr>
      </p:pic>
      <p:pic>
        <p:nvPicPr>
          <p:cNvPr id="12" name="Picture 11">
            <a:extLst>
              <a:ext uri="{FF2B5EF4-FFF2-40B4-BE49-F238E27FC236}">
                <a16:creationId xmlns="" xmlns:a16="http://schemas.microsoft.com/office/drawing/2014/main" id="{D381168D-7388-4F4A-9A7D-CE4294AE90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926" y="3066397"/>
            <a:ext cx="4236913" cy="873505"/>
          </a:xfrm>
          <a:prstGeom prst="rect">
            <a:avLst/>
          </a:prstGeom>
        </p:spPr>
      </p:pic>
    </p:spTree>
    <p:extLst>
      <p:ext uri="{BB962C8B-B14F-4D97-AF65-F5344CB8AC3E}">
        <p14:creationId xmlns:p14="http://schemas.microsoft.com/office/powerpoint/2010/main" val="24180364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对</a:t>
            </a:r>
            <a:r>
              <a:rPr lang="zh-CN" altLang="en-US" sz="2800" b="1" dirty="0">
                <a:solidFill>
                  <a:schemeClr val="bg1"/>
                </a:solidFill>
                <a:latin typeface="Calibri" pitchFamily="34" charset="0"/>
                <a:sym typeface="Calibri" pitchFamily="34" charset="0"/>
              </a:rPr>
              <a:t>新需求的可行性分析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68</a:t>
            </a:fld>
            <a:endParaRPr lang="zh-CN" altLang="en-US" sz="1800">
              <a:solidFill>
                <a:schemeClr val="tx1"/>
              </a:solidFill>
            </a:endParaRPr>
          </a:p>
        </p:txBody>
      </p:sp>
      <p:sp>
        <p:nvSpPr>
          <p:cNvPr id="2" name="TextBox 1">
            <a:extLst>
              <a:ext uri="{FF2B5EF4-FFF2-40B4-BE49-F238E27FC236}">
                <a16:creationId xmlns="" xmlns:a16="http://schemas.microsoft.com/office/drawing/2014/main" id="{1CD5F512-6584-6943-8469-8BA0F204D457}"/>
              </a:ext>
            </a:extLst>
          </p:cNvPr>
          <p:cNvSpPr txBox="1"/>
          <p:nvPr/>
        </p:nvSpPr>
        <p:spPr>
          <a:xfrm>
            <a:off x="539552" y="1131590"/>
            <a:ext cx="2736304" cy="3416320"/>
          </a:xfrm>
          <a:prstGeom prst="rect">
            <a:avLst/>
          </a:prstGeom>
          <a:noFill/>
        </p:spPr>
        <p:txBody>
          <a:bodyPr wrap="square" rtlCol="0">
            <a:spAutoFit/>
          </a:bodyPr>
          <a:lstStyle/>
          <a:p>
            <a:r>
              <a:rPr lang="zh-CN" altLang="en-US" b="1" dirty="0"/>
              <a:t>         通过修改网页的源文件来进行语言的变更，在技术上是可行的，但要对所有网页进行修改工作量巨大，可能导致项目整体延期。且两种语言的界面表达可能存在歧义，以及英文单词长度较长，中文汉字长度较短，进而导致在切换语言时，选项长度不一致，也需要进行大量的调整。</a:t>
            </a:r>
            <a:endParaRPr lang="en-US" b="1" dirty="0"/>
          </a:p>
        </p:txBody>
      </p:sp>
      <p:pic>
        <p:nvPicPr>
          <p:cNvPr id="4" name="Picture 3">
            <a:extLst>
              <a:ext uri="{FF2B5EF4-FFF2-40B4-BE49-F238E27FC236}">
                <a16:creationId xmlns="" xmlns:a16="http://schemas.microsoft.com/office/drawing/2014/main" id="{19829D56-0C0D-1440-A836-081A3D0DD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6003" y="864631"/>
            <a:ext cx="4616773" cy="3867708"/>
          </a:xfrm>
          <a:prstGeom prst="rect">
            <a:avLst/>
          </a:prstGeom>
        </p:spPr>
      </p:pic>
    </p:spTree>
    <p:extLst>
      <p:ext uri="{BB962C8B-B14F-4D97-AF65-F5344CB8AC3E}">
        <p14:creationId xmlns:p14="http://schemas.microsoft.com/office/powerpoint/2010/main" val="42408718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CCB</a:t>
            </a:r>
            <a:r>
              <a:rPr lang="zh-CN" altLang="en-US" sz="2800" b="1" dirty="0" smtClean="0">
                <a:solidFill>
                  <a:schemeClr val="bg1"/>
                </a:solidFill>
                <a:latin typeface="Calibri" pitchFamily="34" charset="0"/>
                <a:sym typeface="Calibri" pitchFamily="34" charset="0"/>
              </a:rPr>
              <a:t>成员</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69</a:t>
            </a:fld>
            <a:endParaRPr lang="zh-CN" altLang="en-US" sz="1800">
              <a:solidFill>
                <a:schemeClr val="tx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067057098"/>
              </p:ext>
            </p:extLst>
          </p:nvPr>
        </p:nvGraphicFramePr>
        <p:xfrm>
          <a:off x="971600" y="1275604"/>
          <a:ext cx="6344235" cy="2837711"/>
        </p:xfrm>
        <a:graphic>
          <a:graphicData uri="http://schemas.openxmlformats.org/drawingml/2006/table">
            <a:tbl>
              <a:tblPr firstRow="1" firstCol="1" bandRow="1">
                <a:tableStyleId>{5C22544A-7EE6-4342-B048-85BDC9FD1C3A}</a:tableStyleId>
              </a:tblPr>
              <a:tblGrid>
                <a:gridCol w="1043180"/>
                <a:gridCol w="1375734"/>
                <a:gridCol w="2272825"/>
                <a:gridCol w="1652496"/>
              </a:tblGrid>
              <a:tr h="282708">
                <a:tc>
                  <a:txBody>
                    <a:bodyPr/>
                    <a:lstStyle/>
                    <a:p>
                      <a:pPr algn="just">
                        <a:spcAft>
                          <a:spcPts val="0"/>
                        </a:spcAft>
                      </a:pPr>
                      <a:r>
                        <a:rPr lang="zh-CN" sz="1400" kern="100">
                          <a:effectLst/>
                        </a:rPr>
                        <a:t>姓名</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职位</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联系方式</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办公场所</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陈铉文</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主席</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31601388@stu.zucc.edu.cn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弘毅</a:t>
                      </a:r>
                      <a:r>
                        <a:rPr lang="en-US" sz="1400" kern="100">
                          <a:effectLst/>
                        </a:rPr>
                        <a:t>1-610</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张光程</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成员（评估者）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31608035@stu.zucc.edu.cn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求真</a:t>
                      </a:r>
                      <a:r>
                        <a:rPr lang="en-US" sz="1400" kern="100">
                          <a:effectLst/>
                        </a:rPr>
                        <a:t>2-205</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杨智麟</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成员（验证者）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31601259@stu.zucc.edu.cn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弘毅</a:t>
                      </a:r>
                      <a:r>
                        <a:rPr lang="en-US" sz="1400" kern="100">
                          <a:effectLst/>
                        </a:rPr>
                        <a:t>2-214</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刘晓倩</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成员（提交者）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dirty="0">
                          <a:effectLst/>
                        </a:rPr>
                        <a:t>31601381@stu.zucc.edu.cn</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问源</a:t>
                      </a:r>
                      <a:r>
                        <a:rPr lang="en-US" sz="1400" kern="100">
                          <a:effectLst/>
                        </a:rPr>
                        <a:t>1-637</a:t>
                      </a:r>
                      <a:endParaRPr lang="zh-CN" sz="1400" kern="100">
                        <a:effectLst/>
                        <a:latin typeface="Calibri"/>
                        <a:ea typeface="宋体"/>
                        <a:cs typeface="Times New Roman"/>
                      </a:endParaRPr>
                    </a:p>
                  </a:txBody>
                  <a:tcPr marL="68580" marR="68580" marT="0" marB="0"/>
                </a:tc>
              </a:tr>
              <a:tr h="565415">
                <a:tc>
                  <a:txBody>
                    <a:bodyPr/>
                    <a:lstStyle/>
                    <a:p>
                      <a:pPr algn="just">
                        <a:spcAft>
                          <a:spcPts val="0"/>
                        </a:spcAft>
                      </a:pPr>
                      <a:r>
                        <a:rPr lang="zh-CN" sz="1400" kern="100">
                          <a:effectLst/>
                        </a:rPr>
                        <a:t>胡方正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成员（请求接收者）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31601391@stu.zucc.edu.cn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弘毅</a:t>
                      </a:r>
                      <a:r>
                        <a:rPr lang="en-US" sz="1400" kern="100">
                          <a:effectLst/>
                        </a:rPr>
                        <a:t>1-610</a:t>
                      </a:r>
                      <a:endParaRPr lang="zh-CN" sz="1400" kern="100">
                        <a:effectLst/>
                        <a:latin typeface="Calibri"/>
                        <a:ea typeface="宋体"/>
                        <a:cs typeface="Times New Roman"/>
                      </a:endParaRPr>
                    </a:p>
                  </a:txBody>
                  <a:tcPr marL="68580" marR="68580" marT="0" marB="0"/>
                </a:tc>
              </a:tr>
              <a:tr h="282708">
                <a:tc>
                  <a:txBody>
                    <a:bodyPr/>
                    <a:lstStyle/>
                    <a:p>
                      <a:pPr algn="just">
                        <a:spcAft>
                          <a:spcPts val="0"/>
                        </a:spcAft>
                      </a:pPr>
                      <a:r>
                        <a:rPr lang="zh-CN" sz="1400" kern="100">
                          <a:effectLst/>
                        </a:rPr>
                        <a:t>刘雨霏</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CCB</a:t>
                      </a:r>
                      <a:r>
                        <a:rPr lang="zh-CN" sz="1400" kern="100">
                          <a:effectLst/>
                        </a:rPr>
                        <a:t>成员（修改者）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31601236@stu.zucc.edu.cn</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理四</a:t>
                      </a:r>
                      <a:r>
                        <a:rPr lang="en-US" sz="1400" kern="100" dirty="0">
                          <a:effectLst/>
                        </a:rPr>
                        <a:t>223</a:t>
                      </a:r>
                      <a:endParaRPr lang="zh-CN" sz="14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859886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阶段</a:t>
            </a:r>
            <a:r>
              <a:rPr lang="zh-CN" altLang="en-US" sz="2800" b="1" dirty="0">
                <a:solidFill>
                  <a:schemeClr val="bg1"/>
                </a:solidFill>
                <a:latin typeface="Calibri" pitchFamily="34" charset="0"/>
                <a:sym typeface="Calibri" pitchFamily="34" charset="0"/>
              </a:rPr>
              <a:t>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a:t>
            </a:fld>
            <a:endParaRPr lang="zh-CN" altLang="en-US" sz="180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62654"/>
            <a:ext cx="3648066" cy="379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205" y="1483117"/>
            <a:ext cx="4414327" cy="27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7077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chemeClr val="bg1"/>
                </a:solidFill>
                <a:latin typeface="Calibri" pitchFamily="34" charset="0"/>
                <a:sym typeface="Calibri" pitchFamily="34" charset="0"/>
              </a:rPr>
              <a:t>CCB</a:t>
            </a:r>
            <a:r>
              <a:rPr lang="zh-CN" altLang="en-US" sz="2800" b="1" dirty="0">
                <a:solidFill>
                  <a:schemeClr val="bg1"/>
                </a:solidFill>
                <a:latin typeface="Calibri" pitchFamily="34" charset="0"/>
                <a:sym typeface="Calibri" pitchFamily="34" charset="0"/>
              </a:rPr>
              <a:t>章程</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70</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558" y="365125"/>
            <a:ext cx="3117850"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2008" y="1694587"/>
            <a:ext cx="4572000" cy="1754326"/>
          </a:xfrm>
          <a:prstGeom prst="rect">
            <a:avLst/>
          </a:prstGeom>
        </p:spPr>
        <p:txBody>
          <a:bodyPr>
            <a:spAutoFit/>
          </a:bodyPr>
          <a:lstStyle/>
          <a:p>
            <a:pPr lvl="1"/>
            <a:r>
              <a:rPr lang="zh-CN" altLang="zh-CN" dirty="0"/>
              <a:t>规范小组的项目计划、需求变更、设计和开发变更的控制流程。</a:t>
            </a:r>
          </a:p>
          <a:p>
            <a:pPr lvl="1"/>
            <a:r>
              <a:rPr lang="zh-CN" altLang="zh-CN" dirty="0"/>
              <a:t>减少因计划、需求变更、设计和开发变更而出现的包括技术风险、客户满意度下降、资金和人力资源需求风险。</a:t>
            </a:r>
          </a:p>
          <a:p>
            <a:pPr lvl="1"/>
            <a:r>
              <a:rPr lang="zh-CN" altLang="zh-CN" dirty="0"/>
              <a:t>提高项目的计划性、可视性和执行力。</a:t>
            </a:r>
          </a:p>
        </p:txBody>
      </p:sp>
    </p:spTree>
    <p:extLst>
      <p:ext uri="{BB962C8B-B14F-4D97-AF65-F5344CB8AC3E}">
        <p14:creationId xmlns:p14="http://schemas.microsoft.com/office/powerpoint/2010/main" val="11736500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变更申请报告</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71</a:t>
            </a:fld>
            <a:endParaRPr lang="zh-CN" altLang="en-US" sz="180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25404"/>
            <a:ext cx="4248472" cy="410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825404"/>
            <a:ext cx="3888432" cy="40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1671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需求</a:t>
            </a:r>
            <a:r>
              <a:rPr lang="zh-CN" altLang="en-US" sz="2800" b="1" dirty="0">
                <a:solidFill>
                  <a:schemeClr val="bg1"/>
                </a:solidFill>
                <a:latin typeface="Calibri" pitchFamily="34" charset="0"/>
                <a:sym typeface="Calibri" pitchFamily="34" charset="0"/>
              </a:rPr>
              <a:t>变化分析</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72</a:t>
            </a:fld>
            <a:endParaRPr lang="zh-CN" altLang="en-US" sz="1800">
              <a:solidFill>
                <a:schemeClr val="tx1"/>
              </a:solidFill>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080378"/>
            <a:ext cx="7632848" cy="319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4753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5580112"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对</a:t>
            </a:r>
            <a:r>
              <a:rPr lang="zh-CN" altLang="en-US" sz="2800" b="1" dirty="0">
                <a:solidFill>
                  <a:schemeClr val="bg1"/>
                </a:solidFill>
                <a:latin typeface="Calibri" pitchFamily="34" charset="0"/>
                <a:sym typeface="Calibri" pitchFamily="34" charset="0"/>
              </a:rPr>
              <a:t>任务、工作量与进度的影响</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73</a:t>
            </a:fld>
            <a:endParaRPr lang="zh-CN" altLang="en-US" sz="1800">
              <a:solidFill>
                <a:schemeClr val="tx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716" y="901688"/>
            <a:ext cx="5112568" cy="3988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6771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chemeClr val="bg1"/>
                </a:solidFill>
                <a:latin typeface="Calibri" pitchFamily="34" charset="0"/>
                <a:sym typeface="Calibri" pitchFamily="34" charset="0"/>
              </a:rPr>
              <a:t>变更结果告知</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74</a:t>
            </a:fld>
            <a:endParaRPr lang="zh-CN" altLang="en-US" sz="1800">
              <a:solidFill>
                <a:schemeClr val="tx1"/>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870" y="1003743"/>
            <a:ext cx="3587979" cy="372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5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后续计划安排</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75</a:t>
            </a:fld>
            <a:endParaRPr lang="zh-CN" altLang="en-US" sz="180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742" y="1059645"/>
            <a:ext cx="4631482" cy="302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4376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905"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5868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设计与实现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76</a:t>
            </a:fld>
            <a:endParaRPr lang="zh-CN" altLang="en-US" sz="1800">
              <a:solidFill>
                <a:schemeClr val="tx1"/>
              </a:solid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780" y="905120"/>
            <a:ext cx="6121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5308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团队</a:t>
            </a:r>
            <a:r>
              <a:rPr lang="zh-CN" altLang="en-US" sz="2800" b="1" dirty="0">
                <a:solidFill>
                  <a:schemeClr val="bg1"/>
                </a:solidFill>
                <a:latin typeface="Calibri" pitchFamily="34" charset="0"/>
                <a:sym typeface="Calibri" pitchFamily="34" charset="0"/>
              </a:rPr>
              <a:t>建设</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77</a:t>
            </a:fld>
            <a:endParaRPr lang="zh-CN" altLang="en-US" sz="1800">
              <a:solidFill>
                <a:schemeClr val="tx1"/>
              </a:solidFill>
            </a:endParaRPr>
          </a:p>
        </p:txBody>
      </p:sp>
      <p:pic>
        <p:nvPicPr>
          <p:cNvPr id="8" name="Picture 7">
            <a:extLst>
              <a:ext uri="{FF2B5EF4-FFF2-40B4-BE49-F238E27FC236}">
                <a16:creationId xmlns="" xmlns:a16="http://schemas.microsoft.com/office/drawing/2014/main" id="{9EAEC073-0CD0-E542-A007-0806FC1D6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75" y="584494"/>
            <a:ext cx="2994913" cy="3993217"/>
          </a:xfrm>
          <a:prstGeom prst="rect">
            <a:avLst/>
          </a:prstGeom>
        </p:spPr>
      </p:pic>
      <p:sp>
        <p:nvSpPr>
          <p:cNvPr id="9" name="TextBox 8">
            <a:extLst>
              <a:ext uri="{FF2B5EF4-FFF2-40B4-BE49-F238E27FC236}">
                <a16:creationId xmlns="" xmlns:a16="http://schemas.microsoft.com/office/drawing/2014/main" id="{1CD5F512-6584-6943-8469-8BA0F204D457}"/>
              </a:ext>
            </a:extLst>
          </p:cNvPr>
          <p:cNvSpPr txBox="1"/>
          <p:nvPr/>
        </p:nvSpPr>
        <p:spPr>
          <a:xfrm>
            <a:off x="539552" y="1131590"/>
            <a:ext cx="3888432" cy="369332"/>
          </a:xfrm>
          <a:prstGeom prst="rect">
            <a:avLst/>
          </a:prstGeom>
          <a:noFill/>
        </p:spPr>
        <p:txBody>
          <a:bodyPr wrap="square" rtlCol="0">
            <a:spAutoFit/>
          </a:bodyPr>
          <a:lstStyle/>
          <a:p>
            <a:r>
              <a:rPr lang="en-US" b="1" dirty="0" smtClean="0"/>
              <a:t>2019.1.15 </a:t>
            </a:r>
            <a:r>
              <a:rPr lang="zh-CN" altLang="en-US" b="1" dirty="0" smtClean="0"/>
              <a:t>惟</a:t>
            </a:r>
            <a:r>
              <a:rPr lang="zh-CN" altLang="en-US" b="1" dirty="0"/>
              <a:t>学酒店通宵炸鸡</a:t>
            </a:r>
            <a:r>
              <a:rPr lang="zh-CN" altLang="en-US" b="1" dirty="0" smtClean="0"/>
              <a:t>放松</a:t>
            </a:r>
            <a:endParaRPr lang="en-US" altLang="zh-CN" b="1" dirty="0"/>
          </a:p>
        </p:txBody>
      </p:sp>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561" y="532625"/>
            <a:ext cx="3072715" cy="409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0729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项目总结报告</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78</a:t>
            </a:fld>
            <a:endParaRPr lang="zh-CN" altLang="en-US" sz="1800">
              <a:solidFill>
                <a:schemeClr val="tx1"/>
              </a:solidFill>
            </a:endParaRPr>
          </a:p>
        </p:txBody>
      </p:sp>
      <p:graphicFrame>
        <p:nvGraphicFramePr>
          <p:cNvPr id="10" name="表格 9">
            <a:extLst>
              <a:ext uri="{FF2B5EF4-FFF2-40B4-BE49-F238E27FC236}">
                <a16:creationId xmlns:a16="http://schemas.microsoft.com/office/drawing/2014/main" xmlns="" id="{2D93E9B9-564A-47D6-8DAA-3C8D01BB5F96}"/>
              </a:ext>
            </a:extLst>
          </p:cNvPr>
          <p:cNvGraphicFramePr>
            <a:graphicFrameLocks noGrp="1"/>
          </p:cNvGraphicFramePr>
          <p:nvPr>
            <p:extLst>
              <p:ext uri="{D42A27DB-BD31-4B8C-83A1-F6EECF244321}">
                <p14:modId xmlns:p14="http://schemas.microsoft.com/office/powerpoint/2010/main" val="3634549199"/>
              </p:ext>
            </p:extLst>
          </p:nvPr>
        </p:nvGraphicFramePr>
        <p:xfrm>
          <a:off x="819838" y="1149423"/>
          <a:ext cx="7640432" cy="2934432"/>
        </p:xfrm>
        <a:graphic>
          <a:graphicData uri="http://schemas.openxmlformats.org/drawingml/2006/table">
            <a:tbl>
              <a:tblPr firstRow="1" bandRow="1">
                <a:tableStyleId>{5C22544A-7EE6-4342-B048-85BDC9FD1C3A}</a:tableStyleId>
              </a:tblPr>
              <a:tblGrid>
                <a:gridCol w="3820216">
                  <a:extLst>
                    <a:ext uri="{9D8B030D-6E8A-4147-A177-3AD203B41FA5}">
                      <a16:colId xmlns:a16="http://schemas.microsoft.com/office/drawing/2014/main" xmlns="" val="2025548889"/>
                    </a:ext>
                  </a:extLst>
                </a:gridCol>
                <a:gridCol w="3820216">
                  <a:extLst>
                    <a:ext uri="{9D8B030D-6E8A-4147-A177-3AD203B41FA5}">
                      <a16:colId xmlns:a16="http://schemas.microsoft.com/office/drawing/2014/main" xmlns="" val="3616565840"/>
                    </a:ext>
                  </a:extLst>
                </a:gridCol>
              </a:tblGrid>
              <a:tr h="409184">
                <a:tc>
                  <a:txBody>
                    <a:bodyPr/>
                    <a:lstStyle/>
                    <a:p>
                      <a:pPr algn="ctr">
                        <a:spcAft>
                          <a:spcPts val="0"/>
                        </a:spcAft>
                      </a:pPr>
                      <a:r>
                        <a:rPr lang="zh-CN" sz="1400" b="1" i="0" kern="100" dirty="0">
                          <a:effectLst/>
                          <a:latin typeface="Times New Roman" panose="02020603050405020304" pitchFamily="18" charset="0"/>
                          <a:ea typeface="宋体" panose="02010600030101010101" pitchFamily="2" charset="-122"/>
                        </a:rPr>
                        <a:t>问题</a:t>
                      </a:r>
                    </a:p>
                  </a:txBody>
                  <a:tcPr marL="68580" marR="68580" marT="0" marB="0"/>
                </a:tc>
                <a:tc>
                  <a:txBody>
                    <a:bodyPr/>
                    <a:lstStyle/>
                    <a:p>
                      <a:pPr algn="ctr">
                        <a:spcAft>
                          <a:spcPts val="0"/>
                        </a:spcAft>
                      </a:pPr>
                      <a:r>
                        <a:rPr lang="zh-CN" sz="1400" b="1" i="0" kern="100">
                          <a:effectLst/>
                          <a:latin typeface="Times New Roman" panose="02020603050405020304" pitchFamily="18" charset="0"/>
                          <a:ea typeface="宋体" panose="02010600030101010101" pitchFamily="2" charset="-122"/>
                        </a:rPr>
                        <a:t>分析</a:t>
                      </a:r>
                    </a:p>
                  </a:txBody>
                  <a:tcPr marL="68580" marR="68580" marT="0" marB="0"/>
                </a:tc>
                <a:extLst>
                  <a:ext uri="{0D108BD9-81ED-4DB2-BD59-A6C34878D82A}">
                    <a16:rowId xmlns:a16="http://schemas.microsoft.com/office/drawing/2014/main" xmlns="" val="1604966883"/>
                  </a:ext>
                </a:extLst>
              </a:tr>
              <a:tr h="409184">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员工间的冲突</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由于需求不清晰引起，没有做好充分的访谈记录</a:t>
                      </a:r>
                    </a:p>
                  </a:txBody>
                  <a:tcPr marL="68580" marR="68580" marT="0" marB="0"/>
                </a:tc>
                <a:extLst>
                  <a:ext uri="{0D108BD9-81ED-4DB2-BD59-A6C34878D82A}">
                    <a16:rowId xmlns:a16="http://schemas.microsoft.com/office/drawing/2014/main" xmlns="" val="140900071"/>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实际情况与计划在时间上的偏差比较大</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项目经验不足，关键里程碑设置不够合理</a:t>
                      </a:r>
                    </a:p>
                  </a:txBody>
                  <a:tcPr marL="68580" marR="68580" marT="0" marB="0"/>
                </a:tc>
                <a:extLst>
                  <a:ext uri="{0D108BD9-81ED-4DB2-BD59-A6C34878D82A}">
                    <a16:rowId xmlns:a16="http://schemas.microsoft.com/office/drawing/2014/main" xmlns="" val="183668294"/>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前期找不到最新的版本</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文件在微信群中随意滚动，没有完善配置管理系统</a:t>
                      </a:r>
                    </a:p>
                  </a:txBody>
                  <a:tcPr marL="68580" marR="68580" marT="0" marB="0"/>
                </a:tc>
                <a:extLst>
                  <a:ext uri="{0D108BD9-81ED-4DB2-BD59-A6C34878D82A}">
                    <a16:rowId xmlns:a16="http://schemas.microsoft.com/office/drawing/2014/main" xmlns="" val="1613224362"/>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小组熬夜</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项目经理没有控制好组内的健康气氛，导致熬夜的连锁反应</a:t>
                      </a:r>
                    </a:p>
                  </a:txBody>
                  <a:tcPr marL="68580" marR="68580" marT="0" marB="0"/>
                </a:tc>
                <a:extLst>
                  <a:ext uri="{0D108BD9-81ED-4DB2-BD59-A6C34878D82A}">
                    <a16:rowId xmlns:a16="http://schemas.microsoft.com/office/drawing/2014/main" xmlns="" val="3345671255"/>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各种文档补丁较多，打的都比较晚</a:t>
                      </a:r>
                    </a:p>
                  </a:txBody>
                  <a:tcPr marL="68580" marR="68580" marT="0" marB="0"/>
                </a:tc>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没有完善评审机制</a:t>
                      </a:r>
                    </a:p>
                  </a:txBody>
                  <a:tcPr marL="68580" marR="68580" marT="0" marB="0"/>
                </a:tc>
                <a:extLst>
                  <a:ext uri="{0D108BD9-81ED-4DB2-BD59-A6C34878D82A}">
                    <a16:rowId xmlns:a16="http://schemas.microsoft.com/office/drawing/2014/main" xmlns="" val="1050755996"/>
                  </a:ext>
                </a:extLst>
              </a:tr>
              <a:tr h="409184">
                <a:tc>
                  <a:txBody>
                    <a:bodyPr/>
                    <a:lstStyle/>
                    <a:p>
                      <a:pPr algn="just">
                        <a:spcAft>
                          <a:spcPts val="0"/>
                        </a:spcAft>
                      </a:pPr>
                      <a:r>
                        <a:rPr lang="zh-CN" sz="1400" b="1" i="0" kern="100">
                          <a:effectLst/>
                          <a:latin typeface="Times New Roman" panose="02020603050405020304" pitchFamily="18" charset="0"/>
                          <a:ea typeface="宋体" panose="02010600030101010101" pitchFamily="2" charset="-122"/>
                        </a:rPr>
                        <a:t>部分会议空洞，无意义</a:t>
                      </a:r>
                    </a:p>
                  </a:txBody>
                  <a:tcPr marL="68580" marR="68580" marT="0" marB="0"/>
                </a:tc>
                <a:tc>
                  <a:txBody>
                    <a:bodyPr/>
                    <a:lstStyle/>
                    <a:p>
                      <a:pPr algn="just">
                        <a:spcAft>
                          <a:spcPts val="0"/>
                        </a:spcAft>
                      </a:pPr>
                      <a:r>
                        <a:rPr lang="zh-CN" sz="1400" b="1" i="0" kern="100" dirty="0">
                          <a:effectLst/>
                          <a:latin typeface="Times New Roman" panose="02020603050405020304" pitchFamily="18" charset="0"/>
                          <a:ea typeface="宋体" panose="02010600030101010101" pitchFamily="2" charset="-122"/>
                        </a:rPr>
                        <a:t>一开始制定的例会时间不能够满足所有成员到齐的条件，随后做了调整。</a:t>
                      </a:r>
                    </a:p>
                  </a:txBody>
                  <a:tcPr marL="68580" marR="68580" marT="0" marB="0"/>
                </a:tc>
                <a:extLst>
                  <a:ext uri="{0D108BD9-81ED-4DB2-BD59-A6C34878D82A}">
                    <a16:rowId xmlns:a16="http://schemas.microsoft.com/office/drawing/2014/main" xmlns="" val="2089453261"/>
                  </a:ext>
                </a:extLst>
              </a:tr>
            </a:tbl>
          </a:graphicData>
        </a:graphic>
      </p:graphicFrame>
    </p:spTree>
    <p:extLst>
      <p:ext uri="{BB962C8B-B14F-4D97-AF65-F5344CB8AC3E}">
        <p14:creationId xmlns:p14="http://schemas.microsoft.com/office/powerpoint/2010/main" val="3666488907"/>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项目总结报告</a:t>
            </a:r>
            <a:r>
              <a:rPr lang="en-US" altLang="zh-CN" sz="2800" b="1" dirty="0" smtClean="0">
                <a:solidFill>
                  <a:schemeClr val="bg1"/>
                </a:solidFill>
                <a:latin typeface="Calibri" pitchFamily="34" charset="0"/>
                <a:sym typeface="Calibri" pitchFamily="34" charset="0"/>
              </a:rPr>
              <a:t>——</a:t>
            </a:r>
            <a:r>
              <a:rPr lang="zh-CN" altLang="en-US" sz="2800" b="1" dirty="0" smtClean="0">
                <a:solidFill>
                  <a:schemeClr val="bg1"/>
                </a:solidFill>
                <a:latin typeface="Calibri" pitchFamily="34" charset="0"/>
                <a:sym typeface="Calibri" pitchFamily="34" charset="0"/>
              </a:rPr>
              <a:t>经验教训</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79</a:t>
            </a:fld>
            <a:endParaRPr lang="zh-CN" altLang="en-US" sz="1800">
              <a:solidFill>
                <a:schemeClr val="tx1"/>
              </a:solidFill>
            </a:endParaRPr>
          </a:p>
        </p:txBody>
      </p:sp>
      <p:sp>
        <p:nvSpPr>
          <p:cNvPr id="8" name="TextBox 7"/>
          <p:cNvSpPr>
            <a:spLocks noChangeArrowheads="1"/>
          </p:cNvSpPr>
          <p:nvPr/>
        </p:nvSpPr>
        <p:spPr bwMode="auto">
          <a:xfrm>
            <a:off x="107690" y="1266899"/>
            <a:ext cx="87496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a:solidFill>
                  <a:srgbClr val="000000"/>
                </a:solidFill>
                <a:latin typeface="Calibri" pitchFamily="34" charset="0"/>
                <a:sym typeface="Calibri" pitchFamily="34" charset="0"/>
              </a:rPr>
              <a:t>、明确小组内部规定与准则，设立奖惩措施能够督促小组成员</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a:solidFill>
                  <a:srgbClr val="000000"/>
                </a:solidFill>
                <a:latin typeface="Calibri" pitchFamily="34" charset="0"/>
                <a:sym typeface="Calibri" pitchFamily="34" charset="0"/>
              </a:rPr>
              <a:t>、按照杨老师的时间规划进行组内时间管理，与杨老师进度一致，不能拖延</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3</a:t>
            </a:r>
            <a:r>
              <a:rPr lang="zh-CN" altLang="en-US" sz="1600" b="1" dirty="0" smtClean="0">
                <a:solidFill>
                  <a:srgbClr val="000000"/>
                </a:solidFill>
                <a:latin typeface="Calibri" pitchFamily="34" charset="0"/>
                <a:sym typeface="Calibri" pitchFamily="34" charset="0"/>
              </a:rPr>
              <a:t>、组</a:t>
            </a:r>
            <a:r>
              <a:rPr lang="zh-CN" altLang="en-US" sz="1600" b="1" dirty="0">
                <a:solidFill>
                  <a:srgbClr val="000000"/>
                </a:solidFill>
                <a:latin typeface="Calibri" pitchFamily="34" charset="0"/>
                <a:sym typeface="Calibri" pitchFamily="34" charset="0"/>
              </a:rPr>
              <a:t>内评审必不可少，小组成员要严格按照打分表进行评审，不能随意敷衍了事，评审后要进行会议记录且及时进行</a:t>
            </a:r>
            <a:r>
              <a:rPr lang="zh-CN" altLang="en-US" sz="1600" b="1" dirty="0" smtClean="0">
                <a:solidFill>
                  <a:srgbClr val="000000"/>
                </a:solidFill>
                <a:latin typeface="Calibri" pitchFamily="34" charset="0"/>
                <a:sym typeface="Calibri" pitchFamily="34" charset="0"/>
              </a:rPr>
              <a:t>修改</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4</a:t>
            </a:r>
            <a:r>
              <a:rPr lang="zh-CN" altLang="en-US" sz="1600" b="1" dirty="0">
                <a:solidFill>
                  <a:srgbClr val="000000"/>
                </a:solidFill>
                <a:latin typeface="Calibri" pitchFamily="34" charset="0"/>
                <a:sym typeface="Calibri" pitchFamily="34" charset="0"/>
              </a:rPr>
              <a:t>、工作情况及时更新到</a:t>
            </a:r>
            <a:r>
              <a:rPr lang="en-US" altLang="zh-CN" sz="1600" b="1" dirty="0" err="1">
                <a:solidFill>
                  <a:srgbClr val="000000"/>
                </a:solidFill>
                <a:latin typeface="Calibri" pitchFamily="34" charset="0"/>
                <a:sym typeface="Calibri" pitchFamily="34" charset="0"/>
              </a:rPr>
              <a:t>git</a:t>
            </a:r>
            <a:r>
              <a:rPr lang="zh-CN" altLang="en-US" sz="1600" b="1" dirty="0">
                <a:solidFill>
                  <a:srgbClr val="000000"/>
                </a:solidFill>
                <a:latin typeface="Calibri" pitchFamily="34" charset="0"/>
                <a:sym typeface="Calibri" pitchFamily="34" charset="0"/>
              </a:rPr>
              <a:t>上，方便大家查看</a:t>
            </a:r>
            <a:r>
              <a:rPr lang="en-US" altLang="zh-CN" sz="1600" b="1" dirty="0">
                <a:solidFill>
                  <a:srgbClr val="000000"/>
                </a:solidFill>
                <a:latin typeface="Calibri" pitchFamily="34" charset="0"/>
                <a:sym typeface="Calibri" pitchFamily="34" charset="0"/>
              </a:rPr>
              <a:t>.</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5</a:t>
            </a:r>
            <a:r>
              <a:rPr lang="zh-CN" altLang="en-US" sz="1600" b="1" dirty="0">
                <a:solidFill>
                  <a:srgbClr val="000000"/>
                </a:solidFill>
                <a:latin typeface="Calibri" pitchFamily="34" charset="0"/>
                <a:sym typeface="Calibri" pitchFamily="34" charset="0"/>
              </a:rPr>
              <a:t>、当断则断，出现比较大的问题时，及时向杨老师反映并寻求解决方案，小组成员讨论后由</a:t>
            </a:r>
            <a:r>
              <a:rPr lang="en-US" altLang="zh-CN" sz="1600" b="1" dirty="0">
                <a:solidFill>
                  <a:srgbClr val="000000"/>
                </a:solidFill>
                <a:latin typeface="Calibri" pitchFamily="34" charset="0"/>
                <a:sym typeface="Calibri" pitchFamily="34" charset="0"/>
              </a:rPr>
              <a:t>PM</a:t>
            </a:r>
            <a:r>
              <a:rPr lang="zh-CN" altLang="en-US" sz="1600" b="1" dirty="0">
                <a:solidFill>
                  <a:srgbClr val="000000"/>
                </a:solidFill>
                <a:latin typeface="Calibri" pitchFamily="34" charset="0"/>
                <a:sym typeface="Calibri" pitchFamily="34" charset="0"/>
              </a:rPr>
              <a:t>下达指令</a:t>
            </a:r>
            <a:r>
              <a:rPr lang="en-US" altLang="zh-CN" sz="1600" b="1" dirty="0" smtClean="0">
                <a:solidFill>
                  <a:srgbClr val="000000"/>
                </a:solidFill>
                <a:latin typeface="Calibri" pitchFamily="34" charset="0"/>
                <a:sym typeface="Calibri" pitchFamily="34" charset="0"/>
              </a:rPr>
              <a:t>.</a:t>
            </a:r>
            <a:endParaRPr lang="en-US" altLang="zh-CN" sz="1600" b="1" dirty="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560190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阶段</a:t>
            </a:r>
            <a:r>
              <a:rPr lang="zh-CN" altLang="en-US" sz="2800" b="1" dirty="0">
                <a:solidFill>
                  <a:schemeClr val="bg1"/>
                </a:solidFill>
                <a:latin typeface="Calibri" pitchFamily="34" charset="0"/>
                <a:sym typeface="Calibri" pitchFamily="34" charset="0"/>
              </a:rPr>
              <a:t>项目会议</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a:t>
            </a:fld>
            <a:endParaRPr lang="zh-CN" altLang="en-US" sz="180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221569"/>
            <a:ext cx="3960000" cy="316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221569"/>
            <a:ext cx="3960000" cy="285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2581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具体实现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80</a:t>
            </a:fld>
            <a:endParaRPr lang="zh-CN" altLang="en-US" sz="1800">
              <a:solidFill>
                <a:schemeClr val="tx1"/>
              </a:solidFill>
            </a:endParaRPr>
          </a:p>
        </p:txBody>
      </p:sp>
      <p:sp>
        <p:nvSpPr>
          <p:cNvPr id="8" name="TextBox 7"/>
          <p:cNvSpPr>
            <a:spLocks noChangeArrowheads="1"/>
          </p:cNvSpPr>
          <p:nvPr/>
        </p:nvSpPr>
        <p:spPr bwMode="auto">
          <a:xfrm>
            <a:off x="107690" y="1266899"/>
            <a:ext cx="87496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1</a:t>
            </a:r>
            <a:r>
              <a:rPr lang="zh-CN" altLang="en-US" sz="1600" b="1" dirty="0" smtClean="0">
                <a:solidFill>
                  <a:srgbClr val="000000"/>
                </a:solidFill>
                <a:latin typeface="Calibri" pitchFamily="34" charset="0"/>
                <a:sym typeface="Calibri" pitchFamily="34" charset="0"/>
              </a:rPr>
              <a:t>、整理需求文档，明确开发的内容（负责人：张光程）</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2</a:t>
            </a:r>
            <a:r>
              <a:rPr lang="zh-CN" altLang="en-US" sz="1600" b="1" dirty="0" smtClean="0">
                <a:solidFill>
                  <a:srgbClr val="000000"/>
                </a:solidFill>
                <a:latin typeface="Calibri" pitchFamily="34" charset="0"/>
                <a:sym typeface="Calibri" pitchFamily="34" charset="0"/>
              </a:rPr>
              <a:t>、组织人员进行培训，包括前端开发（</a:t>
            </a:r>
            <a:r>
              <a:rPr lang="en-US" altLang="zh-CN" sz="1600" dirty="0"/>
              <a:t>HTML5 + CSS + JavaScript</a:t>
            </a:r>
            <a:r>
              <a:rPr lang="zh-CN" altLang="en-US" sz="1600" b="1" dirty="0" smtClean="0">
                <a:solidFill>
                  <a:srgbClr val="000000"/>
                </a:solidFill>
                <a:latin typeface="Calibri" pitchFamily="34" charset="0"/>
                <a:sym typeface="Calibri" pitchFamily="34" charset="0"/>
              </a:rPr>
              <a:t>）和后端开发（负责</a:t>
            </a:r>
            <a:r>
              <a:rPr lang="en-US" altLang="zh-CN" sz="1600" b="1" dirty="0" smtClean="0">
                <a:solidFill>
                  <a:srgbClr val="000000"/>
                </a:solidFill>
                <a:latin typeface="Calibri" pitchFamily="34" charset="0"/>
                <a:sym typeface="Calibri" pitchFamily="34" charset="0"/>
              </a:rPr>
              <a:t>	</a:t>
            </a:r>
            <a:r>
              <a:rPr lang="zh-CN" altLang="en-US" sz="1600" b="1" dirty="0" smtClean="0">
                <a:solidFill>
                  <a:srgbClr val="000000"/>
                </a:solidFill>
                <a:latin typeface="Calibri" pitchFamily="34" charset="0"/>
                <a:sym typeface="Calibri" pitchFamily="34" charset="0"/>
              </a:rPr>
              <a:t>人：刘雨霏，杨智麟）</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3</a:t>
            </a:r>
            <a:r>
              <a:rPr lang="zh-CN" altLang="en-US" sz="1600" b="1" dirty="0" smtClean="0">
                <a:solidFill>
                  <a:srgbClr val="000000"/>
                </a:solidFill>
                <a:latin typeface="Calibri" pitchFamily="34" charset="0"/>
                <a:sym typeface="Calibri" pitchFamily="34" charset="0"/>
              </a:rPr>
              <a:t>、深入理解瀑布模型</a:t>
            </a:r>
            <a:r>
              <a:rPr lang="zh-CN" altLang="en-US" sz="1600" b="1" dirty="0">
                <a:solidFill>
                  <a:srgbClr val="000000"/>
                </a:solidFill>
                <a:latin typeface="Calibri" pitchFamily="34" charset="0"/>
                <a:sym typeface="Calibri" pitchFamily="34" charset="0"/>
              </a:rPr>
              <a:t>的</a:t>
            </a:r>
            <a:r>
              <a:rPr lang="zh-CN" altLang="en-US" sz="1600" b="1" dirty="0" smtClean="0">
                <a:solidFill>
                  <a:srgbClr val="000000"/>
                </a:solidFill>
                <a:latin typeface="Calibri" pitchFamily="34" charset="0"/>
                <a:sym typeface="Calibri" pitchFamily="34" charset="0"/>
              </a:rPr>
              <a:t>开发过程，明确开发里程碑（负责人：刘晓倩）</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zh-CN" altLang="en-US" sz="1600" b="1" dirty="0" smtClean="0">
                <a:solidFill>
                  <a:srgbClr val="000000"/>
                </a:solidFill>
                <a:latin typeface="Calibri" pitchFamily="34" charset="0"/>
                <a:sym typeface="Calibri" pitchFamily="34" charset="0"/>
              </a:rPr>
              <a:t>、使用</a:t>
            </a:r>
            <a:r>
              <a:rPr lang="en-US" altLang="zh-CN" sz="1600" b="1" dirty="0" err="1" smtClean="0">
                <a:solidFill>
                  <a:srgbClr val="000000"/>
                </a:solidFill>
                <a:latin typeface="Calibri" pitchFamily="34" charset="0"/>
                <a:sym typeface="Calibri" pitchFamily="34" charset="0"/>
              </a:rPr>
              <a:t>Git</a:t>
            </a:r>
            <a:r>
              <a:rPr lang="zh-CN" altLang="en-US" sz="1600" b="1" dirty="0" smtClean="0">
                <a:solidFill>
                  <a:srgbClr val="000000"/>
                </a:solidFill>
                <a:latin typeface="Calibri" pitchFamily="34" charset="0"/>
                <a:sym typeface="Calibri" pitchFamily="34" charset="0"/>
              </a:rPr>
              <a:t>进行版本更新和管理（负责人：胡方正）</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5</a:t>
            </a:r>
            <a:r>
              <a:rPr lang="zh-CN" altLang="en-US" sz="1600" b="1" dirty="0" smtClean="0">
                <a:solidFill>
                  <a:srgbClr val="000000"/>
                </a:solidFill>
                <a:latin typeface="Calibri" pitchFamily="34" charset="0"/>
                <a:sym typeface="Calibri" pitchFamily="34" charset="0"/>
              </a:rPr>
              <a:t>、购买云服务器进行安装部署（负责人：胡方正）</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solidFill>
                <a:srgbClr val="000000"/>
              </a:solidFill>
              <a:latin typeface="Calibri" pitchFamily="34" charset="0"/>
              <a:sym typeface="Calibri" pitchFamily="34" charset="0"/>
            </a:endParaRPr>
          </a:p>
          <a:p>
            <a:pPr marL="800100" lvl="1" indent="-342900">
              <a:lnSpc>
                <a:spcPct val="150000"/>
              </a:lnSpc>
              <a:buClr>
                <a:srgbClr val="E36C09"/>
              </a:buClr>
              <a:buAutoNum type="arabicPeriod"/>
            </a:pPr>
            <a:endParaRPr lang="en-US" altLang="zh-CN" sz="1600" b="1" dirty="0">
              <a:solidFill>
                <a:srgbClr val="000000"/>
              </a:solidFill>
              <a:latin typeface="Calibri" pitchFamily="34" charset="0"/>
              <a:sym typeface="Calibri" pitchFamily="34" charset="0"/>
            </a:endParaRPr>
          </a:p>
          <a:p>
            <a:pPr marL="800100" lvl="1" indent="-342900">
              <a:lnSpc>
                <a:spcPct val="150000"/>
              </a:lnSpc>
              <a:buClr>
                <a:srgbClr val="E36C09"/>
              </a:buClr>
              <a:buAutoNum type="arabicPeriod"/>
            </a:pPr>
            <a:endParaRPr lang="en-US" altLang="zh-CN" sz="1600" b="1" dirty="0" smtClean="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87787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具体实现</a:t>
            </a:r>
            <a:endParaRPr lang="zh-CN" altLang="en-US" sz="2800" b="1" dirty="0">
              <a:solidFill>
                <a:schemeClr val="bg1"/>
              </a:solidFill>
              <a:latin typeface="Calibri" pitchFamily="34" charset="0"/>
              <a:sym typeface="Calibri" pitchFamily="34" charset="0"/>
            </a:endParaRP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81</a:t>
            </a:fld>
            <a:endParaRPr lang="zh-CN" altLang="en-US" sz="1800">
              <a:solidFill>
                <a:schemeClr val="tx1"/>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657350"/>
            <a:ext cx="74580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7"/>
          <p:cNvSpPr>
            <a:spLocks noChangeArrowheads="1"/>
          </p:cNvSpPr>
          <p:nvPr/>
        </p:nvSpPr>
        <p:spPr bwMode="auto">
          <a:xfrm>
            <a:off x="107690" y="1059645"/>
            <a:ext cx="8749625" cy="42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smtClean="0">
                <a:solidFill>
                  <a:srgbClr val="000000"/>
                </a:solidFill>
                <a:latin typeface="Calibri" pitchFamily="34" charset="0"/>
                <a:sym typeface="Calibri" pitchFamily="34" charset="0"/>
              </a:rPr>
              <a:t>   Gantt</a:t>
            </a:r>
            <a:r>
              <a:rPr lang="zh-CN" altLang="en-US" sz="1600" b="1" dirty="0" smtClean="0">
                <a:solidFill>
                  <a:srgbClr val="000000"/>
                </a:solidFill>
                <a:latin typeface="Calibri" pitchFamily="34" charset="0"/>
                <a:sym typeface="Calibri" pitchFamily="34" charset="0"/>
              </a:rPr>
              <a:t>图展示</a:t>
            </a:r>
            <a:endParaRPr lang="en-US" altLang="zh-CN" sz="1600" b="1" dirty="0" smtClean="0">
              <a:solidFill>
                <a:srgbClr val="000000"/>
              </a:solidFill>
              <a:latin typeface="Calibri" pitchFamily="34" charset="0"/>
              <a:sym typeface="Calibri" pitchFamily="34" charset="0"/>
            </a:endParaRPr>
          </a:p>
        </p:txBody>
      </p:sp>
    </p:spTree>
    <p:extLst>
      <p:ext uri="{BB962C8B-B14F-4D97-AF65-F5344CB8AC3E}">
        <p14:creationId xmlns:p14="http://schemas.microsoft.com/office/powerpoint/2010/main" val="4256369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E36C09"/>
                </a:solidFill>
                <a:latin typeface="宋体" pitchFamily="2" charset="-122"/>
                <a:sym typeface="宋体" pitchFamily="2" charset="-122"/>
              </a:rPr>
              <a:t>文献</a:t>
            </a:r>
            <a:r>
              <a:rPr lang="zh-CN" altLang="en-US" sz="2800" b="1" dirty="0" smtClean="0">
                <a:solidFill>
                  <a:srgbClr val="E36C09"/>
                </a:solidFill>
                <a:latin typeface="宋体" pitchFamily="2" charset="-122"/>
                <a:sym typeface="宋体" pitchFamily="2" charset="-122"/>
              </a:rPr>
              <a:t>参考</a:t>
            </a:r>
            <a:endParaRPr lang="zh-CN" altLang="en-US" sz="2800" b="1" dirty="0">
              <a:solidFill>
                <a:srgbClr val="E36C09"/>
              </a:solidFill>
              <a:latin typeface="宋体" pitchFamily="2" charset="-122"/>
              <a:sym typeface="宋体" pitchFamily="2" charset="-122"/>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82</a:t>
            </a:fld>
            <a:endParaRPr lang="zh-CN" altLang="en-US" sz="1800">
              <a:solidFill>
                <a:schemeClr val="tx1"/>
              </a:solidFill>
            </a:endParaRPr>
          </a:p>
        </p:txBody>
      </p:sp>
    </p:spTree>
    <p:extLst>
      <p:ext uri="{BB962C8B-B14F-4D97-AF65-F5344CB8AC3E}">
        <p14:creationId xmlns:p14="http://schemas.microsoft.com/office/powerpoint/2010/main" val="17946265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参考</a:t>
            </a:r>
            <a:r>
              <a:rPr lang="zh-CN" altLang="en-US" sz="2800" b="1" dirty="0">
                <a:solidFill>
                  <a:schemeClr val="bg1"/>
                </a:solidFill>
                <a:latin typeface="Calibri" pitchFamily="34" charset="0"/>
                <a:sym typeface="Calibri" pitchFamily="34" charset="0"/>
              </a:rPr>
              <a:t>文献</a:t>
            </a:r>
            <a:endParaRPr lang="zh-CN" altLang="en-US" sz="2800" b="1" dirty="0">
              <a:solidFill>
                <a:schemeClr val="bg1"/>
              </a:solidFill>
              <a:latin typeface="Calibri" pitchFamily="34" charset="0"/>
              <a:sym typeface="宋体" pitchFamily="2" charset="-122"/>
            </a:endParaRPr>
          </a:p>
        </p:txBody>
      </p:sp>
      <p:sp>
        <p:nvSpPr>
          <p:cNvPr id="7177" name="TextBox 7"/>
          <p:cNvSpPr>
            <a:spLocks noChangeArrowheads="1"/>
          </p:cNvSpPr>
          <p:nvPr/>
        </p:nvSpPr>
        <p:spPr bwMode="auto">
          <a:xfrm>
            <a:off x="107690" y="953105"/>
            <a:ext cx="874962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nSpc>
                <a:spcPct val="150000"/>
              </a:lnSpc>
              <a:buClr>
                <a:srgbClr val="E36C09"/>
              </a:buClr>
            </a:pPr>
            <a:r>
              <a:rPr lang="en-US" altLang="zh-CN" sz="1600" b="1" dirty="0">
                <a:solidFill>
                  <a:srgbClr val="000000"/>
                </a:solidFill>
                <a:latin typeface="Calibri" pitchFamily="34" charset="0"/>
                <a:sym typeface="Calibri" pitchFamily="34" charset="0"/>
              </a:rPr>
              <a:t>[1]  </a:t>
            </a:r>
            <a:r>
              <a:rPr lang="en-US" altLang="zh-CN" sz="1600" b="1" dirty="0" smtClean="0">
                <a:solidFill>
                  <a:srgbClr val="000000"/>
                </a:solidFill>
                <a:latin typeface="Calibri" pitchFamily="34" charset="0"/>
                <a:sym typeface="Calibri" pitchFamily="34" charset="0"/>
              </a:rPr>
              <a:t>PRD2018-G02-</a:t>
            </a:r>
            <a:r>
              <a:rPr lang="zh-CN" altLang="en-US" sz="1600" b="1" dirty="0" smtClean="0">
                <a:solidFill>
                  <a:srgbClr val="000000"/>
                </a:solidFill>
                <a:latin typeface="Calibri" pitchFamily="34" charset="0"/>
                <a:sym typeface="Calibri" pitchFamily="34" charset="0"/>
              </a:rPr>
              <a:t>愿景与范围</a:t>
            </a:r>
            <a:r>
              <a:rPr lang="en-US" altLang="zh-CN" sz="1600" b="1" dirty="0" smtClean="0">
                <a:solidFill>
                  <a:srgbClr val="000000"/>
                </a:solidFill>
                <a:latin typeface="Calibri" pitchFamily="34" charset="0"/>
                <a:sym typeface="Calibri" pitchFamily="34" charset="0"/>
              </a:rPr>
              <a:t>1.1.docx   2019/1/16</a:t>
            </a: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a:solidFill>
                  <a:srgbClr val="000000"/>
                </a:solidFill>
                <a:latin typeface="Calibri" pitchFamily="34" charset="0"/>
                <a:sym typeface="Calibri" pitchFamily="34" charset="0"/>
              </a:rPr>
              <a:t>[2</a:t>
            </a:r>
            <a:r>
              <a:rPr lang="en-US" altLang="zh-CN" sz="1600" b="1" dirty="0" smtClean="0">
                <a:solidFill>
                  <a:srgbClr val="000000"/>
                </a:solidFill>
                <a:latin typeface="Calibri" pitchFamily="34" charset="0"/>
                <a:sym typeface="Calibri" pitchFamily="34" charset="0"/>
              </a:rPr>
              <a:t>]  PRD2018-G02-</a:t>
            </a:r>
            <a:r>
              <a:rPr lang="zh-CN" altLang="en-US" sz="1600" b="1" dirty="0" smtClean="0">
                <a:solidFill>
                  <a:srgbClr val="000000"/>
                </a:solidFill>
                <a:latin typeface="Calibri" pitchFamily="34" charset="0"/>
                <a:sym typeface="Calibri" pitchFamily="34" charset="0"/>
              </a:rPr>
              <a:t>用户群分类</a:t>
            </a:r>
            <a:r>
              <a:rPr lang="en-US" altLang="zh-CN" sz="1600" b="1" dirty="0" smtClean="0">
                <a:solidFill>
                  <a:srgbClr val="000000"/>
                </a:solidFill>
                <a:latin typeface="Calibri" pitchFamily="34" charset="0"/>
                <a:sym typeface="Calibri" pitchFamily="34" charset="0"/>
              </a:rPr>
              <a:t>1.1.docx   2019/1/16</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[3]  </a:t>
            </a:r>
            <a:r>
              <a:rPr lang="en-US" altLang="zh-CN" sz="1600" b="1" dirty="0">
                <a:solidFill>
                  <a:srgbClr val="000000"/>
                </a:solidFill>
                <a:latin typeface="Calibri" pitchFamily="34" charset="0"/>
                <a:sym typeface="Calibri" pitchFamily="34" charset="0"/>
              </a:rPr>
              <a:t>PRD2018-G02-</a:t>
            </a:r>
            <a:r>
              <a:rPr lang="zh-CN" altLang="en-US" sz="1600" b="1" dirty="0">
                <a:solidFill>
                  <a:srgbClr val="000000"/>
                </a:solidFill>
                <a:latin typeface="Calibri" pitchFamily="34" charset="0"/>
                <a:sym typeface="Calibri" pitchFamily="34" charset="0"/>
              </a:rPr>
              <a:t>用例图和用例</a:t>
            </a:r>
            <a:r>
              <a:rPr lang="zh-CN" altLang="en-US" sz="1600" b="1" dirty="0" smtClean="0">
                <a:solidFill>
                  <a:srgbClr val="000000"/>
                </a:solidFill>
                <a:latin typeface="Calibri" pitchFamily="34" charset="0"/>
                <a:sym typeface="Calibri" pitchFamily="34" charset="0"/>
              </a:rPr>
              <a:t>描述</a:t>
            </a:r>
            <a:r>
              <a:rPr lang="en-US" altLang="zh-CN" sz="1600" b="1" dirty="0" smtClean="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a:solidFill>
                  <a:srgbClr val="000000"/>
                </a:solidFill>
                <a:latin typeface="Calibri" pitchFamily="34" charset="0"/>
                <a:sym typeface="Calibri" pitchFamily="34" charset="0"/>
              </a:rPr>
              <a:t>[4</a:t>
            </a:r>
            <a:r>
              <a:rPr lang="en-US" altLang="zh-CN" sz="1600" b="1" dirty="0" smtClean="0">
                <a:solidFill>
                  <a:srgbClr val="000000"/>
                </a:solidFill>
                <a:latin typeface="Calibri" pitchFamily="34" charset="0"/>
                <a:sym typeface="Calibri" pitchFamily="34" charset="0"/>
              </a:rPr>
              <a:t>]  </a:t>
            </a:r>
            <a:r>
              <a:rPr lang="en-US" altLang="zh-CN" sz="1600" b="1" dirty="0">
                <a:solidFill>
                  <a:srgbClr val="000000"/>
                </a:solidFill>
                <a:latin typeface="Calibri" pitchFamily="34" charset="0"/>
                <a:sym typeface="Calibri" pitchFamily="34" charset="0"/>
              </a:rPr>
              <a:t>PRD2018-G02-</a:t>
            </a:r>
            <a:r>
              <a:rPr lang="zh-CN" altLang="en-US" sz="1600" b="1" dirty="0" smtClean="0">
                <a:solidFill>
                  <a:srgbClr val="000000"/>
                </a:solidFill>
                <a:latin typeface="Calibri" pitchFamily="34" charset="0"/>
                <a:sym typeface="Calibri" pitchFamily="34" charset="0"/>
              </a:rPr>
              <a:t>测试用例</a:t>
            </a:r>
            <a:r>
              <a:rPr lang="en-US" altLang="zh-CN" sz="1600" b="1" dirty="0" smtClean="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5</a:t>
            </a:r>
            <a:r>
              <a:rPr lang="en-US" altLang="zh-CN" sz="1600" b="1" dirty="0" smtClean="0">
                <a:solidFill>
                  <a:srgbClr val="000000"/>
                </a:solidFill>
                <a:latin typeface="Calibri" pitchFamily="34" charset="0"/>
                <a:sym typeface="Calibri" pitchFamily="34" charset="0"/>
              </a:rPr>
              <a:t>]  PRD2018-G02-</a:t>
            </a:r>
            <a:r>
              <a:rPr lang="zh-CN" altLang="en-US" sz="1600" b="1" dirty="0" smtClean="0">
                <a:solidFill>
                  <a:srgbClr val="000000"/>
                </a:solidFill>
                <a:latin typeface="Calibri" pitchFamily="34" charset="0"/>
                <a:sym typeface="Calibri" pitchFamily="34" charset="0"/>
              </a:rPr>
              <a:t>用户手册</a:t>
            </a:r>
            <a:r>
              <a:rPr lang="en-US" altLang="zh-CN" sz="1600" b="1" dirty="0" smtClean="0">
                <a:solidFill>
                  <a:srgbClr val="000000"/>
                </a:solidFill>
                <a:latin typeface="Calibri" pitchFamily="34" charset="0"/>
                <a:sym typeface="Calibri" pitchFamily="34" charset="0"/>
              </a:rPr>
              <a:t>1.0.docx  2019/1/16</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sym typeface="Calibri" pitchFamily="34" charset="0"/>
              </a:rPr>
              <a:t>6] </a:t>
            </a:r>
            <a:r>
              <a:rPr lang="en-US" altLang="zh-CN" sz="1600" b="1" dirty="0" smtClean="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软件</a:t>
            </a:r>
            <a:r>
              <a:rPr lang="zh-CN" altLang="en-US" sz="1600" b="1" dirty="0">
                <a:solidFill>
                  <a:srgbClr val="000000"/>
                </a:solidFill>
                <a:latin typeface="Calibri" pitchFamily="34" charset="0"/>
                <a:sym typeface="Calibri" pitchFamily="34" charset="0"/>
              </a:rPr>
              <a:t>需求（第三版）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清华大学出版社  </a:t>
            </a:r>
            <a:r>
              <a:rPr lang="en-US" altLang="zh-CN" sz="1600" b="1" dirty="0">
                <a:solidFill>
                  <a:srgbClr val="000000"/>
                </a:solidFill>
                <a:latin typeface="Calibri" pitchFamily="34" charset="0"/>
                <a:sym typeface="Calibri" pitchFamily="34" charset="0"/>
              </a:rPr>
              <a:t>Karl </a:t>
            </a:r>
            <a:r>
              <a:rPr lang="en-US" altLang="zh-CN" sz="1600" b="1" dirty="0" err="1">
                <a:solidFill>
                  <a:srgbClr val="000000"/>
                </a:solidFill>
                <a:latin typeface="Calibri" pitchFamily="34" charset="0"/>
                <a:sym typeface="Calibri" pitchFamily="34" charset="0"/>
              </a:rPr>
              <a:t>Wiegers</a:t>
            </a:r>
            <a:r>
              <a:rPr lang="en-US" altLang="zh-CN" sz="1600" b="1" dirty="0">
                <a:solidFill>
                  <a:srgbClr val="000000"/>
                </a:solidFill>
                <a:latin typeface="Calibri" pitchFamily="34" charset="0"/>
                <a:sym typeface="Calibri" pitchFamily="34" charset="0"/>
              </a:rPr>
              <a:t>  Joy Beatty</a:t>
            </a: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[7] 《</a:t>
            </a:r>
            <a:r>
              <a:rPr lang="en-US" altLang="zh-CN" sz="1600" b="1" dirty="0">
                <a:solidFill>
                  <a:srgbClr val="000000"/>
                </a:solidFill>
                <a:latin typeface="Calibri" pitchFamily="34" charset="0"/>
                <a:sym typeface="Calibri" pitchFamily="34" charset="0"/>
              </a:rPr>
              <a:t>IT</a:t>
            </a:r>
            <a:r>
              <a:rPr lang="zh-CN" altLang="en-US" sz="1600" b="1" dirty="0">
                <a:solidFill>
                  <a:srgbClr val="000000"/>
                </a:solidFill>
                <a:latin typeface="Calibri" pitchFamily="34" charset="0"/>
                <a:sym typeface="Calibri" pitchFamily="34" charset="0"/>
              </a:rPr>
              <a:t>项目管理（第八版）</a:t>
            </a:r>
            <a:r>
              <a:rPr lang="en-US" altLang="zh-CN" sz="1600" b="1" dirty="0">
                <a:solidFill>
                  <a:srgbClr val="000000"/>
                </a:solidFill>
                <a:latin typeface="Calibri" pitchFamily="34" charset="0"/>
                <a:sym typeface="Calibri" pitchFamily="34" charset="0"/>
              </a:rPr>
              <a:t>》 </a:t>
            </a:r>
            <a:r>
              <a:rPr lang="zh-CN" altLang="en-US" sz="1600" b="1" dirty="0">
                <a:solidFill>
                  <a:srgbClr val="000000"/>
                </a:solidFill>
                <a:latin typeface="Calibri" pitchFamily="34" charset="0"/>
                <a:sym typeface="Calibri" pitchFamily="34" charset="0"/>
              </a:rPr>
              <a:t>机械工业出版社  凯西</a:t>
            </a:r>
            <a:r>
              <a:rPr lang="en-US" altLang="zh-CN" sz="1600" b="1" dirty="0">
                <a:solidFill>
                  <a:srgbClr val="000000"/>
                </a:solidFill>
                <a:latin typeface="Calibri" pitchFamily="34" charset="0"/>
                <a:sym typeface="Calibri" pitchFamily="34" charset="0"/>
              </a:rPr>
              <a:t>•</a:t>
            </a:r>
            <a:r>
              <a:rPr lang="zh-CN" altLang="en-US" sz="1600" b="1" dirty="0" smtClean="0">
                <a:solidFill>
                  <a:srgbClr val="000000"/>
                </a:solidFill>
                <a:latin typeface="Calibri" pitchFamily="34" charset="0"/>
                <a:sym typeface="Calibri" pitchFamily="34" charset="0"/>
              </a:rPr>
              <a:t>施瓦尔贝</a:t>
            </a: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[8] </a:t>
            </a:r>
            <a:r>
              <a:rPr lang="en-US" altLang="zh-CN" sz="1600" b="1" dirty="0">
                <a:solidFill>
                  <a:srgbClr val="000000"/>
                </a:solidFill>
                <a:latin typeface="Calibri" pitchFamily="34" charset="0"/>
                <a:sym typeface="Calibri" pitchFamily="34" charset="0"/>
              </a:rPr>
              <a:t>《</a:t>
            </a:r>
            <a:r>
              <a:rPr lang="en-US" altLang="zh-CN" sz="1600" b="1" dirty="0">
                <a:solidFill>
                  <a:srgbClr val="000000"/>
                </a:solidFill>
                <a:latin typeface="Calibri" pitchFamily="34" charset="0"/>
              </a:rPr>
              <a:t>PMBOK</a:t>
            </a:r>
            <a:r>
              <a:rPr lang="zh-CN" altLang="en-US" sz="1600" b="1" dirty="0">
                <a:solidFill>
                  <a:srgbClr val="000000"/>
                </a:solidFill>
                <a:latin typeface="Calibri" pitchFamily="34" charset="0"/>
              </a:rPr>
              <a:t>指南（第五版）</a:t>
            </a:r>
            <a:r>
              <a:rPr lang="en-US" altLang="zh-CN" sz="1600" b="1" dirty="0">
                <a:solidFill>
                  <a:srgbClr val="000000"/>
                </a:solidFill>
                <a:latin typeface="Calibri" pitchFamily="34" charset="0"/>
              </a:rPr>
              <a:t>》</a:t>
            </a:r>
            <a:r>
              <a:rPr lang="zh-CN" altLang="en-US" sz="1600" b="1" dirty="0">
                <a:solidFill>
                  <a:srgbClr val="000000"/>
                </a:solidFill>
                <a:latin typeface="Calibri" pitchFamily="34" charset="0"/>
              </a:rPr>
              <a:t>电子工业出版社 </a:t>
            </a:r>
            <a:r>
              <a:rPr lang="en-US" altLang="zh-CN" sz="1600" b="1" dirty="0">
                <a:solidFill>
                  <a:srgbClr val="000000"/>
                </a:solidFill>
                <a:latin typeface="Calibri" pitchFamily="34" charset="0"/>
              </a:rPr>
              <a:t>Project Management Institute </a:t>
            </a:r>
            <a:endParaRPr lang="en-US" altLang="zh-CN" sz="1600" b="1" dirty="0" smtClean="0">
              <a:solidFill>
                <a:srgbClr val="000000"/>
              </a:solidFill>
              <a:latin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[9]  </a:t>
            </a:r>
            <a:r>
              <a:rPr lang="zh-CN" altLang="en-US" sz="1600" b="1" dirty="0" smtClean="0">
                <a:solidFill>
                  <a:srgbClr val="000000"/>
                </a:solidFill>
                <a:latin typeface="Calibri" pitchFamily="34" charset="0"/>
                <a:sym typeface="Calibri" pitchFamily="34" charset="0"/>
              </a:rPr>
              <a:t>软件</a:t>
            </a:r>
            <a:r>
              <a:rPr lang="zh-CN" altLang="en-US" sz="1600" b="1" dirty="0">
                <a:solidFill>
                  <a:srgbClr val="000000"/>
                </a:solidFill>
                <a:latin typeface="Calibri" pitchFamily="34" charset="0"/>
                <a:sym typeface="Calibri" pitchFamily="34" charset="0"/>
              </a:rPr>
              <a:t>需求规格说明书</a:t>
            </a:r>
            <a:r>
              <a:rPr lang="zh-CN" altLang="en-US" sz="1600" b="1" dirty="0" smtClean="0">
                <a:solidFill>
                  <a:srgbClr val="000000"/>
                </a:solidFill>
                <a:latin typeface="Calibri" pitchFamily="34" charset="0"/>
                <a:sym typeface="Calibri" pitchFamily="34" charset="0"/>
              </a:rPr>
              <a:t>模板</a:t>
            </a:r>
            <a:r>
              <a:rPr lang="en-US" altLang="zh-CN" sz="1600" b="1" dirty="0" smtClean="0">
                <a:solidFill>
                  <a:srgbClr val="000000"/>
                </a:solidFill>
                <a:latin typeface="Calibri" pitchFamily="34" charset="0"/>
                <a:sym typeface="Calibri" pitchFamily="34" charset="0"/>
              </a:rPr>
              <a:t>	</a:t>
            </a:r>
            <a:r>
              <a:rPr lang="en-US" altLang="zh-CN" sz="1600" b="1" dirty="0">
                <a:solidFill>
                  <a:srgbClr val="000000"/>
                </a:solidFill>
                <a:latin typeface="Calibri" pitchFamily="34" charset="0"/>
                <a:sym typeface="Calibri" pitchFamily="34" charset="0"/>
              </a:rPr>
              <a:t>2018</a:t>
            </a:r>
            <a:r>
              <a:rPr lang="zh-CN" altLang="en-US" sz="1600" b="1" dirty="0">
                <a:solidFill>
                  <a:srgbClr val="000000"/>
                </a:solidFill>
                <a:latin typeface="Calibri" pitchFamily="34" charset="0"/>
                <a:sym typeface="Calibri" pitchFamily="34" charset="0"/>
              </a:rPr>
              <a:t>年</a:t>
            </a:r>
            <a:r>
              <a:rPr lang="en-US" altLang="zh-CN" sz="1600" b="1" dirty="0">
                <a:solidFill>
                  <a:srgbClr val="000000"/>
                </a:solidFill>
                <a:latin typeface="Calibri" pitchFamily="34" charset="0"/>
                <a:sym typeface="Calibri" pitchFamily="34" charset="0"/>
              </a:rPr>
              <a:t>12</a:t>
            </a:r>
            <a:r>
              <a:rPr lang="zh-CN" altLang="en-US" sz="1600" b="1" dirty="0">
                <a:solidFill>
                  <a:srgbClr val="000000"/>
                </a:solidFill>
                <a:latin typeface="Calibri" pitchFamily="34" charset="0"/>
                <a:sym typeface="Calibri" pitchFamily="34" charset="0"/>
              </a:rPr>
              <a:t>月</a:t>
            </a:r>
            <a:r>
              <a:rPr lang="en-US" altLang="zh-CN" sz="1600" b="1" dirty="0">
                <a:solidFill>
                  <a:srgbClr val="000000"/>
                </a:solidFill>
                <a:latin typeface="Calibri" pitchFamily="34" charset="0"/>
                <a:sym typeface="Calibri" pitchFamily="34" charset="0"/>
              </a:rPr>
              <a:t>30</a:t>
            </a:r>
            <a:r>
              <a:rPr lang="zh-CN" altLang="en-US" sz="1600" b="1" dirty="0">
                <a:solidFill>
                  <a:srgbClr val="000000"/>
                </a:solidFill>
                <a:latin typeface="Calibri" pitchFamily="34" charset="0"/>
                <a:sym typeface="Calibri" pitchFamily="34" charset="0"/>
              </a:rPr>
              <a:t>号 </a:t>
            </a:r>
            <a:r>
              <a:rPr lang="en-US" altLang="zh-CN" sz="1600" b="1" dirty="0" smtClean="0">
                <a:solidFill>
                  <a:srgbClr val="000000"/>
                </a:solidFill>
                <a:latin typeface="Calibri" pitchFamily="34" charset="0"/>
                <a:sym typeface="Calibri" pitchFamily="34" charset="0"/>
              </a:rPr>
              <a:t>19:20</a:t>
            </a:r>
            <a:endParaRPr lang="zh-CN" altLang="en-US"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	https</a:t>
            </a:r>
            <a:r>
              <a:rPr lang="en-US" altLang="zh-CN" sz="1600" b="1" dirty="0">
                <a:solidFill>
                  <a:srgbClr val="000000"/>
                </a:solidFill>
                <a:latin typeface="Calibri" pitchFamily="34" charset="0"/>
                <a:sym typeface="Calibri" pitchFamily="34" charset="0"/>
              </a:rPr>
              <a:t>://wenku.baidu.com/view/78c4f24cf56527d3240c844769eae009581ba233.html</a:t>
            </a:r>
          </a:p>
          <a:p>
            <a:pPr lvl="1">
              <a:lnSpc>
                <a:spcPct val="150000"/>
              </a:lnSpc>
              <a:buClr>
                <a:srgbClr val="E36C09"/>
              </a:buClr>
            </a:pPr>
            <a:endParaRPr lang="zh-CN" altLang="en-US"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r>
              <a:rPr lang="en-US" altLang="zh-CN" sz="1600" b="1" dirty="0" smtClean="0">
                <a:solidFill>
                  <a:srgbClr val="000000"/>
                </a:solidFill>
                <a:latin typeface="Calibri" pitchFamily="34" charset="0"/>
                <a:sym typeface="Calibri" pitchFamily="34" charset="0"/>
              </a:rPr>
              <a:t>  </a:t>
            </a: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smtClean="0">
              <a:solidFill>
                <a:srgbClr val="000000"/>
              </a:solidFill>
              <a:latin typeface="Calibri" pitchFamily="34" charset="0"/>
              <a:sym typeface="Calibri" pitchFamily="34" charset="0"/>
            </a:endParaRPr>
          </a:p>
          <a:p>
            <a:pPr lvl="1">
              <a:lnSpc>
                <a:spcPct val="150000"/>
              </a:lnSpc>
              <a:buClr>
                <a:srgbClr val="E36C09"/>
              </a:buClr>
            </a:pPr>
            <a:endParaRPr lang="en-US" altLang="zh-CN" sz="1600" b="1" dirty="0">
              <a:solidFill>
                <a:srgbClr val="000000"/>
              </a:solidFill>
              <a:latin typeface="Calibri" pitchFamily="34" charset="0"/>
              <a:sym typeface="Calibri" pitchFamily="34" charset="0"/>
            </a:endParaRPr>
          </a:p>
        </p:txBody>
      </p:sp>
      <p:sp>
        <p:nvSpPr>
          <p:cNvPr id="2" name="日期占位符 1"/>
          <p:cNvSpPr>
            <a:spLocks noGrp="1"/>
          </p:cNvSpPr>
          <p:nvPr>
            <p:ph type="dt" sz="half" idx="10"/>
          </p:nvPr>
        </p:nvSpPr>
        <p:spPr/>
        <p:txBody>
          <a:bodyPr/>
          <a:lstStyle/>
          <a:p>
            <a:pPr>
              <a:defRPr/>
            </a:pPr>
            <a:fld id="{B04AC237-B1D3-44A1-A097-70CABB393E03}" type="datetime1">
              <a:rPr lang="zh-CN" altLang="en-US" smtClean="0"/>
              <a:t>2019/1/16</a:t>
            </a:fld>
            <a:endParaRPr lang="zh-CN" altLang="en-US" sz="1800" dirty="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83</a:t>
            </a:fld>
            <a:endParaRPr lang="zh-CN" altLang="en-US" sz="1800">
              <a:solidFill>
                <a:schemeClr val="tx1"/>
              </a:solidFill>
            </a:endParaRPr>
          </a:p>
        </p:txBody>
      </p:sp>
    </p:spTree>
    <p:extLst>
      <p:ext uri="{BB962C8B-B14F-4D97-AF65-F5344CB8AC3E}">
        <p14:creationId xmlns:p14="http://schemas.microsoft.com/office/powerpoint/2010/main" val="1825112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177"/>
                                        </p:tgtEl>
                                        <p:attrNameLst>
                                          <p:attrName>style.visibility</p:attrName>
                                        </p:attrNameLst>
                                      </p:cBhvr>
                                      <p:to>
                                        <p:strVal val="visible"/>
                                      </p:to>
                                    </p:set>
                                    <p:animEffect>
                                      <p:cBhvr>
                                        <p:cTn id="12"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P spid="7177" grpId="0" bldLvl="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4"/>
          <p:cNvSpPr>
            <a:spLocks noChangeArrowheads="1"/>
          </p:cNvSpPr>
          <p:nvPr/>
        </p:nvSpPr>
        <p:spPr bwMode="auto">
          <a:xfrm>
            <a:off x="2843881" y="2211725"/>
            <a:ext cx="3528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smtClean="0">
                <a:solidFill>
                  <a:srgbClr val="E36C09"/>
                </a:solidFill>
                <a:latin typeface="宋体" pitchFamily="2" charset="-122"/>
                <a:sym typeface="宋体" pitchFamily="2" charset="-122"/>
              </a:rPr>
              <a:t>分工</a:t>
            </a:r>
            <a:r>
              <a:rPr lang="zh-CN" altLang="en-US" sz="2800" b="1" dirty="0" smtClean="0">
                <a:solidFill>
                  <a:srgbClr val="E36C09"/>
                </a:solidFill>
                <a:latin typeface="宋体" pitchFamily="2" charset="-122"/>
                <a:sym typeface="宋体" pitchFamily="2" charset="-122"/>
              </a:rPr>
              <a:t>明细及绩效评价</a:t>
            </a:r>
            <a:endParaRPr lang="zh-CN" altLang="en-US" sz="2800" b="1" dirty="0">
              <a:solidFill>
                <a:srgbClr val="E36C09"/>
              </a:solidFill>
              <a:latin typeface="宋体" pitchFamily="2" charset="-122"/>
              <a:sym typeface="宋体" pitchFamily="2" charset="-122"/>
            </a:endParaRPr>
          </a:p>
        </p:txBody>
      </p:sp>
      <p:sp>
        <p:nvSpPr>
          <p:cNvPr id="5125" name="直接连接符 6"/>
          <p:cNvSpPr>
            <a:spLocks noChangeShapeType="1"/>
          </p:cNvSpPr>
          <p:nvPr/>
        </p:nvSpPr>
        <p:spPr bwMode="auto">
          <a:xfrm>
            <a:off x="2311400" y="3167063"/>
            <a:ext cx="4249738" cy="1587"/>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 name="直接连接符 7"/>
          <p:cNvSpPr>
            <a:spLocks noChangeShapeType="1"/>
          </p:cNvSpPr>
          <p:nvPr/>
        </p:nvSpPr>
        <p:spPr bwMode="auto">
          <a:xfrm>
            <a:off x="2311400" y="1819275"/>
            <a:ext cx="4249738" cy="1588"/>
          </a:xfrm>
          <a:prstGeom prst="line">
            <a:avLst/>
          </a:prstGeom>
          <a:noFill/>
          <a:ln w="9525">
            <a:solidFill>
              <a:schemeClr val="bg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日期占位符 1"/>
          <p:cNvSpPr>
            <a:spLocks noGrp="1"/>
          </p:cNvSpPr>
          <p:nvPr>
            <p:ph type="dt" sz="half" idx="10"/>
          </p:nvPr>
        </p:nvSpPr>
        <p:spPr/>
        <p:txBody>
          <a:bodyPr/>
          <a:lstStyle/>
          <a:p>
            <a:pPr>
              <a:defRPr/>
            </a:pPr>
            <a:fld id="{162C9306-CA21-4DEC-9D45-884D2FB3B24C}"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84</a:t>
            </a:fld>
            <a:endParaRPr lang="zh-CN" altLang="en-US" sz="1800">
              <a:solidFill>
                <a:schemeClr val="tx1"/>
              </a:solidFill>
            </a:endParaRPr>
          </a:p>
        </p:txBody>
      </p:sp>
    </p:spTree>
    <p:extLst>
      <p:ext uri="{BB962C8B-B14F-4D97-AF65-F5344CB8AC3E}">
        <p14:creationId xmlns:p14="http://schemas.microsoft.com/office/powerpoint/2010/main" val="20239894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p:cBhvr>
                                        <p:cTn id="7" dur="750"/>
                                        <p:tgtEl>
                                          <p:spTgt spid="5125"/>
                                        </p:tgtEl>
                                      </p:cBhvr>
                                    </p:animEffect>
                                    <p:anim calcmode="lin" valueType="num">
                                      <p:cBhvr>
                                        <p:cTn id="8" dur="750" fill="hold"/>
                                        <p:tgtEl>
                                          <p:spTgt spid="5125"/>
                                        </p:tgtEl>
                                        <p:attrNameLst>
                                          <p:attrName>ppt_x</p:attrName>
                                        </p:attrNameLst>
                                      </p:cBhvr>
                                      <p:tavLst>
                                        <p:tav tm="0">
                                          <p:val>
                                            <p:strVal val="#ppt_x"/>
                                          </p:val>
                                        </p:tav>
                                        <p:tav tm="100000">
                                          <p:val>
                                            <p:strVal val="#ppt_x"/>
                                          </p:val>
                                        </p:tav>
                                      </p:tavLst>
                                    </p:anim>
                                    <p:anim calcmode="lin" valueType="num">
                                      <p:cBhvr>
                                        <p:cTn id="9" dur="750" fill="hold"/>
                                        <p:tgtEl>
                                          <p:spTgt spid="51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6"/>
                                        </p:tgtEl>
                                        <p:attrNameLst>
                                          <p:attrName>style.visibility</p:attrName>
                                        </p:attrNameLst>
                                      </p:cBhvr>
                                      <p:to>
                                        <p:strVal val="visible"/>
                                      </p:to>
                                    </p:set>
                                    <p:animEffect>
                                      <p:cBhvr>
                                        <p:cTn id="12" dur="750"/>
                                        <p:tgtEl>
                                          <p:spTgt spid="5126"/>
                                        </p:tgtEl>
                                      </p:cBhvr>
                                    </p:animEffect>
                                    <p:anim calcmode="lin" valueType="num">
                                      <p:cBhvr>
                                        <p:cTn id="13" dur="750" fill="hold"/>
                                        <p:tgtEl>
                                          <p:spTgt spid="5126"/>
                                        </p:tgtEl>
                                        <p:attrNameLst>
                                          <p:attrName>ppt_x</p:attrName>
                                        </p:attrNameLst>
                                      </p:cBhvr>
                                      <p:tavLst>
                                        <p:tav tm="0">
                                          <p:val>
                                            <p:strVal val="#ppt_x"/>
                                          </p:val>
                                        </p:tav>
                                        <p:tav tm="100000">
                                          <p:val>
                                            <p:strVal val="#ppt_x"/>
                                          </p:val>
                                        </p:tav>
                                      </p:tavLst>
                                    </p:anim>
                                    <p:anim calcmode="lin" valueType="num">
                                      <p:cBhvr>
                                        <p:cTn id="14" dur="750" fill="hold"/>
                                        <p:tgtEl>
                                          <p:spTgt spid="512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5123"/>
                                        </p:tgtEl>
                                        <p:attrNameLst>
                                          <p:attrName>style.visibility</p:attrName>
                                        </p:attrNameLst>
                                      </p:cBhvr>
                                      <p:to>
                                        <p:strVal val="visible"/>
                                      </p:to>
                                    </p:set>
                                    <p:animEffect>
                                      <p:cBhvr>
                                        <p:cTn id="18" dur="1000"/>
                                        <p:tgtEl>
                                          <p:spTgt spid="5123"/>
                                        </p:tgtEl>
                                      </p:cBhvr>
                                    </p:animEffect>
                                    <p:anim calcmode="lin" valueType="num">
                                      <p:cBhvr>
                                        <p:cTn id="19" dur="1000" fill="hold"/>
                                        <p:tgtEl>
                                          <p:spTgt spid="5123"/>
                                        </p:tgtEl>
                                        <p:attrNameLst>
                                          <p:attrName>ppt_x</p:attrName>
                                        </p:attrNameLst>
                                      </p:cBhvr>
                                      <p:tavLst>
                                        <p:tav tm="0">
                                          <p:val>
                                            <p:strVal val="#ppt_x"/>
                                          </p:val>
                                        </p:tav>
                                        <p:tav tm="100000">
                                          <p:val>
                                            <p:strVal val="#ppt_x"/>
                                          </p:val>
                                        </p:tav>
                                      </p:tavLst>
                                    </p:anim>
                                    <p:anim calcmode="lin" valueType="num">
                                      <p:cBhvr>
                                        <p:cTn id="2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P spid="5125" grpId="0" animBg="1"/>
      <p:bldP spid="512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6"/>
          <p:cNvSpPr>
            <a:spLocks noChangeArrowheads="1"/>
          </p:cNvSpPr>
          <p:nvPr/>
        </p:nvSpPr>
        <p:spPr bwMode="auto">
          <a:xfrm>
            <a:off x="0" y="627062"/>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11" name="TextBox 7"/>
          <p:cNvSpPr>
            <a:spLocks noChangeArrowheads="1"/>
          </p:cNvSpPr>
          <p:nvPr/>
        </p:nvSpPr>
        <p:spPr bwMode="auto">
          <a:xfrm>
            <a:off x="0" y="365125"/>
            <a:ext cx="3203575" cy="52387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2800" b="1">
              <a:solidFill>
                <a:schemeClr val="bg1"/>
              </a:solidFill>
              <a:latin typeface="Calibri" pitchFamily="34" charset="0"/>
              <a:sym typeface="宋体" pitchFamily="2" charset="-122"/>
            </a:endParaRPr>
          </a:p>
        </p:txBody>
      </p:sp>
      <p:sp>
        <p:nvSpPr>
          <p:cNvPr id="7175" name="矩形 1"/>
          <p:cNvSpPr>
            <a:spLocks noChangeArrowheads="1"/>
          </p:cNvSpPr>
          <p:nvPr/>
        </p:nvSpPr>
        <p:spPr bwMode="auto">
          <a:xfrm>
            <a:off x="0" y="365125"/>
            <a:ext cx="3203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smtClean="0">
                <a:solidFill>
                  <a:schemeClr val="bg1"/>
                </a:solidFill>
                <a:latin typeface="Calibri" pitchFamily="34" charset="0"/>
                <a:sym typeface="Calibri" pitchFamily="34" charset="0"/>
              </a:rPr>
              <a:t>分工</a:t>
            </a:r>
            <a:r>
              <a:rPr lang="zh-CN" altLang="en-US" sz="2800" b="1" dirty="0">
                <a:solidFill>
                  <a:schemeClr val="bg1"/>
                </a:solidFill>
                <a:latin typeface="Calibri" pitchFamily="34" charset="0"/>
                <a:sym typeface="Calibri" pitchFamily="34" charset="0"/>
              </a:rPr>
              <a:t>明细</a:t>
            </a:r>
            <a:endParaRPr lang="zh-CN" altLang="en-US" sz="2800" b="1" dirty="0">
              <a:solidFill>
                <a:schemeClr val="bg1"/>
              </a:solidFill>
              <a:latin typeface="Calibri" pitchFamily="34" charset="0"/>
              <a:sym typeface="宋体" pitchFamily="2" charset="-122"/>
            </a:endParaRPr>
          </a:p>
        </p:txBody>
      </p:sp>
      <p:sp>
        <p:nvSpPr>
          <p:cNvPr id="3" name="日期占位符 2"/>
          <p:cNvSpPr>
            <a:spLocks noGrp="1"/>
          </p:cNvSpPr>
          <p:nvPr>
            <p:ph type="dt" sz="half" idx="10"/>
          </p:nvPr>
        </p:nvSpPr>
        <p:spPr/>
        <p:txBody>
          <a:bodyPr/>
          <a:lstStyle/>
          <a:p>
            <a:pPr>
              <a:defRPr/>
            </a:pPr>
            <a:fld id="{9E35ABEA-6BB6-4252-A1BB-14499C877D2C}" type="datetime1">
              <a:rPr lang="zh-CN" altLang="en-US" smtClean="0"/>
              <a:t>2019/1/16</a:t>
            </a:fld>
            <a:endParaRPr lang="zh-CN" altLang="en-US" sz="1800">
              <a:solidFill>
                <a:schemeClr val="tx1"/>
              </a:solidFill>
            </a:endParaRPr>
          </a:p>
        </p:txBody>
      </p:sp>
      <p:sp>
        <p:nvSpPr>
          <p:cNvPr id="4" name="灯片编号占位符 3"/>
          <p:cNvSpPr>
            <a:spLocks noGrp="1"/>
          </p:cNvSpPr>
          <p:nvPr>
            <p:ph type="sldNum" sz="quarter" idx="12"/>
          </p:nvPr>
        </p:nvSpPr>
        <p:spPr/>
        <p:txBody>
          <a:bodyPr/>
          <a:lstStyle/>
          <a:p>
            <a:pPr>
              <a:defRPr/>
            </a:pPr>
            <a:fld id="{F68E87E3-DF09-4D36-A1C1-C0E671047C58}" type="slidenum">
              <a:rPr lang="zh-CN" altLang="en-US" smtClean="0"/>
              <a:pPr>
                <a:defRPr/>
              </a:pPr>
              <a:t>85</a:t>
            </a:fld>
            <a:endParaRPr lang="zh-CN" altLang="en-US" sz="1800">
              <a:solidFill>
                <a:schemeClr val="tx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902178308"/>
              </p:ext>
            </p:extLst>
          </p:nvPr>
        </p:nvGraphicFramePr>
        <p:xfrm>
          <a:off x="971750" y="1362515"/>
          <a:ext cx="7200500" cy="2814320"/>
        </p:xfrm>
        <a:graphic>
          <a:graphicData uri="http://schemas.openxmlformats.org/drawingml/2006/table">
            <a:tbl>
              <a:tblPr firstRow="1" bandRow="1">
                <a:tableStyleId>{5C22544A-7EE6-4342-B048-85BDC9FD1C3A}</a:tableStyleId>
              </a:tblPr>
              <a:tblGrid>
                <a:gridCol w="1085836"/>
                <a:gridCol w="4314539"/>
                <a:gridCol w="1800125"/>
              </a:tblGrid>
              <a:tr h="370840">
                <a:tc>
                  <a:txBody>
                    <a:bodyPr/>
                    <a:lstStyle/>
                    <a:p>
                      <a:r>
                        <a:rPr lang="zh-CN" altLang="en-US" dirty="0" smtClean="0"/>
                        <a:t>人员</a:t>
                      </a:r>
                      <a:endParaRPr lang="zh-CN" altLang="en-US" dirty="0"/>
                    </a:p>
                  </a:txBody>
                  <a:tcPr/>
                </a:tc>
                <a:tc>
                  <a:txBody>
                    <a:bodyPr/>
                    <a:lstStyle/>
                    <a:p>
                      <a:r>
                        <a:rPr lang="zh-CN" altLang="en-US" dirty="0" smtClean="0"/>
                        <a:t>工作内容</a:t>
                      </a:r>
                      <a:endParaRPr lang="zh-CN" altLang="en-US" dirty="0"/>
                    </a:p>
                  </a:txBody>
                  <a:tcPr/>
                </a:tc>
                <a:tc>
                  <a:txBody>
                    <a:bodyPr/>
                    <a:lstStyle/>
                    <a:p>
                      <a:r>
                        <a:rPr lang="zh-CN" altLang="en-US" dirty="0" smtClean="0"/>
                        <a:t>绩效评价</a:t>
                      </a:r>
                      <a:endParaRPr lang="zh-CN" altLang="en-US" dirty="0"/>
                    </a:p>
                  </a:txBody>
                  <a:tcPr/>
                </a:tc>
              </a:tr>
              <a:tr h="370840">
                <a:tc>
                  <a:txBody>
                    <a:bodyPr/>
                    <a:lstStyle/>
                    <a:p>
                      <a:r>
                        <a:rPr lang="zh-CN" altLang="en-US" sz="1600" b="1" kern="1200" dirty="0" smtClean="0">
                          <a:solidFill>
                            <a:srgbClr val="000000"/>
                          </a:solidFill>
                          <a:latin typeface="Calibri" pitchFamily="34" charset="0"/>
                          <a:ea typeface="宋体" pitchFamily="2" charset="-122"/>
                          <a:cs typeface="+mn-cs"/>
                        </a:rPr>
                        <a:t>刘晓倩</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主要负责整合</a:t>
                      </a:r>
                      <a:r>
                        <a:rPr lang="en-US" altLang="zh-CN" sz="1600" b="1" kern="1200" dirty="0" smtClean="0">
                          <a:solidFill>
                            <a:srgbClr val="000000"/>
                          </a:solidFill>
                          <a:latin typeface="Calibri" pitchFamily="34" charset="0"/>
                          <a:ea typeface="宋体" pitchFamily="2" charset="-122"/>
                          <a:cs typeface="+mn-cs"/>
                        </a:rPr>
                        <a:t>SRS</a:t>
                      </a:r>
                      <a:r>
                        <a:rPr lang="zh-CN" altLang="en-US" sz="1600" b="1" kern="1200" dirty="0" smtClean="0">
                          <a:solidFill>
                            <a:srgbClr val="000000"/>
                          </a:solidFill>
                          <a:latin typeface="Calibri" pitchFamily="34" charset="0"/>
                          <a:ea typeface="宋体" pitchFamily="2" charset="-122"/>
                          <a:cs typeface="+mn-cs"/>
                        </a:rPr>
                        <a:t>及其他文档，辅助制作</a:t>
                      </a:r>
                      <a:r>
                        <a:rPr lang="en-US" altLang="zh-CN" sz="1600" b="1" kern="1200" dirty="0" smtClean="0">
                          <a:solidFill>
                            <a:srgbClr val="000000"/>
                          </a:solidFill>
                          <a:latin typeface="Calibri" pitchFamily="34" charset="0"/>
                          <a:ea typeface="宋体" pitchFamily="2" charset="-122"/>
                          <a:cs typeface="+mn-cs"/>
                        </a:rPr>
                        <a:t>WBS</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en-US" altLang="zh-CN" sz="1600" b="1" kern="1200" dirty="0" smtClean="0">
                          <a:solidFill>
                            <a:srgbClr val="000000"/>
                          </a:solidFill>
                          <a:latin typeface="Calibri" pitchFamily="34" charset="0"/>
                          <a:ea typeface="宋体" pitchFamily="2" charset="-122"/>
                          <a:cs typeface="+mn-cs"/>
                        </a:rPr>
                        <a:t>92</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胡方正</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主要负责测试用例书写，编写数据字典，</a:t>
                      </a:r>
                      <a:r>
                        <a:rPr lang="en-US" altLang="zh-CN" sz="1600" b="1" kern="1200" dirty="0" smtClean="0">
                          <a:solidFill>
                            <a:srgbClr val="000000"/>
                          </a:solidFill>
                          <a:latin typeface="Calibri" pitchFamily="34" charset="0"/>
                          <a:ea typeface="宋体" pitchFamily="2" charset="-122"/>
                          <a:cs typeface="+mn-cs"/>
                        </a:rPr>
                        <a:t>PPT</a:t>
                      </a:r>
                      <a:r>
                        <a:rPr lang="zh-CN" altLang="en-US" sz="1600" b="1" kern="1200" dirty="0" smtClean="0">
                          <a:solidFill>
                            <a:srgbClr val="000000"/>
                          </a:solidFill>
                          <a:latin typeface="Calibri" pitchFamily="34" charset="0"/>
                          <a:ea typeface="宋体" pitchFamily="2" charset="-122"/>
                          <a:cs typeface="+mn-cs"/>
                        </a:rPr>
                        <a:t>审核</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en-US" altLang="zh-CN" sz="1600" b="1" kern="1200" dirty="0" smtClean="0">
                          <a:solidFill>
                            <a:srgbClr val="000000"/>
                          </a:solidFill>
                          <a:latin typeface="Calibri" pitchFamily="34" charset="0"/>
                          <a:ea typeface="宋体" pitchFamily="2" charset="-122"/>
                          <a:cs typeface="+mn-cs"/>
                        </a:rPr>
                        <a:t>90</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刘雨霏</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主要负责制作界面原型，辅助制作用户手册</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en-US" altLang="zh-CN" sz="1600" b="1" kern="1200" dirty="0" smtClean="0">
                          <a:solidFill>
                            <a:srgbClr val="000000"/>
                          </a:solidFill>
                          <a:latin typeface="Calibri" pitchFamily="34" charset="0"/>
                          <a:ea typeface="宋体" pitchFamily="2" charset="-122"/>
                          <a:cs typeface="+mn-cs"/>
                        </a:rPr>
                        <a:t>88</a:t>
                      </a:r>
                      <a:endParaRPr lang="zh-CN" altLang="en-US" sz="1600" b="1" kern="1200" dirty="0">
                        <a:solidFill>
                          <a:srgbClr val="000000"/>
                        </a:solidFill>
                        <a:latin typeface="Calibri" pitchFamily="34" charset="0"/>
                        <a:ea typeface="宋体" pitchFamily="2" charset="-122"/>
                        <a:cs typeface="+mn-cs"/>
                      </a:endParaRPr>
                    </a:p>
                  </a:txBody>
                  <a:tcPr/>
                </a:tc>
              </a:tr>
              <a:tr h="317385">
                <a:tc>
                  <a:txBody>
                    <a:bodyPr/>
                    <a:lstStyle/>
                    <a:p>
                      <a:r>
                        <a:rPr lang="zh-CN" altLang="en-US" sz="1600" b="1" kern="1200" dirty="0" smtClean="0">
                          <a:solidFill>
                            <a:srgbClr val="000000"/>
                          </a:solidFill>
                          <a:latin typeface="Calibri" pitchFamily="34" charset="0"/>
                          <a:ea typeface="宋体" pitchFamily="2" charset="-122"/>
                          <a:cs typeface="+mn-cs"/>
                        </a:rPr>
                        <a:t>张光程</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zh-CN" altLang="en-US" sz="1600" b="1" kern="1200" dirty="0" smtClean="0">
                          <a:solidFill>
                            <a:srgbClr val="000000"/>
                          </a:solidFill>
                          <a:latin typeface="Calibri" pitchFamily="34" charset="0"/>
                          <a:ea typeface="宋体" pitchFamily="2" charset="-122"/>
                          <a:cs typeface="+mn-cs"/>
                        </a:rPr>
                        <a:t>主要负责用例文档，用户手册和需求跟踪矩阵制作，制作答辩</a:t>
                      </a:r>
                      <a:r>
                        <a:rPr lang="en-US" altLang="zh-CN" sz="1600" b="1" kern="1200" dirty="0" smtClean="0">
                          <a:solidFill>
                            <a:srgbClr val="000000"/>
                          </a:solidFill>
                          <a:latin typeface="Calibri" pitchFamily="34" charset="0"/>
                          <a:ea typeface="宋体" pitchFamily="2" charset="-122"/>
                          <a:cs typeface="+mn-cs"/>
                        </a:rPr>
                        <a:t>PPT</a:t>
                      </a:r>
                      <a:endParaRPr lang="zh-CN" altLang="en-US" sz="1600" b="1" kern="1200" dirty="0">
                        <a:solidFill>
                          <a:srgbClr val="000000"/>
                        </a:solidFill>
                        <a:latin typeface="Calibri" pitchFamily="34" charset="0"/>
                        <a:ea typeface="宋体" pitchFamily="2" charset="-122"/>
                        <a:cs typeface="+mn-cs"/>
                      </a:endParaRPr>
                    </a:p>
                  </a:txBody>
                  <a:tcPr/>
                </a:tc>
                <a:tc>
                  <a:txBody>
                    <a:bodyPr/>
                    <a:lstStyle/>
                    <a:p>
                      <a:r>
                        <a:rPr lang="en-US" altLang="zh-CN" sz="1600" b="1" kern="1200" dirty="0" smtClean="0">
                          <a:solidFill>
                            <a:srgbClr val="000000"/>
                          </a:solidFill>
                          <a:latin typeface="Calibri" pitchFamily="34" charset="0"/>
                          <a:ea typeface="宋体" pitchFamily="2" charset="-122"/>
                          <a:cs typeface="+mn-cs"/>
                        </a:rPr>
                        <a:t>85</a:t>
                      </a:r>
                      <a:endParaRPr lang="zh-CN" altLang="en-US" sz="1600" b="1" kern="1200" dirty="0">
                        <a:solidFill>
                          <a:srgbClr val="000000"/>
                        </a:solidFill>
                        <a:latin typeface="Calibri" pitchFamily="34" charset="0"/>
                        <a:ea typeface="宋体" pitchFamily="2" charset="-122"/>
                        <a:cs typeface="+mn-cs"/>
                      </a:endParaRPr>
                    </a:p>
                  </a:txBody>
                  <a:tcPr/>
                </a:tc>
              </a:tr>
              <a:tr h="370840">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杨智麟</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zh-CN" altLang="en-US" sz="1600" b="1" kern="1200" dirty="0" smtClean="0">
                          <a:solidFill>
                            <a:srgbClr val="000000"/>
                          </a:solidFill>
                          <a:latin typeface="Calibri" pitchFamily="34" charset="0"/>
                          <a:ea typeface="宋体" pitchFamily="2" charset="-122"/>
                          <a:cs typeface="+mn-cs"/>
                        </a:rPr>
                        <a:t>主要负责绘制对话框图，修改甘特图，辅助更新</a:t>
                      </a:r>
                      <a:r>
                        <a:rPr lang="en-US" altLang="zh-CN" sz="1600" b="1" kern="1200" dirty="0" smtClean="0">
                          <a:solidFill>
                            <a:srgbClr val="000000"/>
                          </a:solidFill>
                          <a:latin typeface="Calibri" pitchFamily="34" charset="0"/>
                          <a:ea typeface="宋体" pitchFamily="2" charset="-122"/>
                          <a:cs typeface="+mn-cs"/>
                        </a:rPr>
                        <a:t>SRS</a:t>
                      </a:r>
                      <a:endParaRPr lang="zh-CN" altLang="en-US" sz="1600" b="1" kern="1200" dirty="0">
                        <a:solidFill>
                          <a:srgbClr val="000000"/>
                        </a:solidFill>
                        <a:latin typeface="Calibri" pitchFamily="34" charset="0"/>
                        <a:ea typeface="宋体" pitchFamily="2" charset="-122"/>
                        <a:cs typeface="+mn-cs"/>
                      </a:endParaRPr>
                    </a:p>
                  </a:txBody>
                  <a:tcPr/>
                </a:tc>
                <a:tc>
                  <a:txBody>
                    <a:bodyPr/>
                    <a:lstStyle/>
                    <a:p>
                      <a:pPr marL="0" algn="l" defTabSz="914400" rtl="0" eaLnBrk="1" latinLnBrk="0" hangingPunct="1"/>
                      <a:r>
                        <a:rPr lang="en-US" altLang="zh-CN" sz="1600" b="1" kern="1200" dirty="0" smtClean="0">
                          <a:solidFill>
                            <a:srgbClr val="000000"/>
                          </a:solidFill>
                          <a:latin typeface="Calibri" pitchFamily="34" charset="0"/>
                          <a:ea typeface="宋体" pitchFamily="2" charset="-122"/>
                          <a:cs typeface="+mn-cs"/>
                        </a:rPr>
                        <a:t>80</a:t>
                      </a:r>
                      <a:endParaRPr lang="zh-CN" altLang="en-US" sz="1600" b="1" kern="1200" dirty="0">
                        <a:solidFill>
                          <a:srgbClr val="000000"/>
                        </a:solidFill>
                        <a:latin typeface="Calibri" pitchFamily="34" charset="0"/>
                        <a:ea typeface="宋体" pitchFamily="2" charset="-122"/>
                        <a:cs typeface="+mn-cs"/>
                      </a:endParaRPr>
                    </a:p>
                  </a:txBody>
                  <a:tcPr/>
                </a:tc>
              </a:tr>
            </a:tbl>
          </a:graphicData>
        </a:graphic>
      </p:graphicFrame>
    </p:spTree>
    <p:extLst>
      <p:ext uri="{BB962C8B-B14F-4D97-AF65-F5344CB8AC3E}">
        <p14:creationId xmlns:p14="http://schemas.microsoft.com/office/powerpoint/2010/main" val="466377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p:cTn id="7" dur="1000" fill="hold"/>
                                        <p:tgtEl>
                                          <p:spTgt spid="7175"/>
                                        </p:tgtEl>
                                        <p:attrNameLst>
                                          <p:attrName>ppt_x</p:attrName>
                                        </p:attrNameLst>
                                      </p:cBhvr>
                                      <p:tavLst>
                                        <p:tav tm="0">
                                          <p:val>
                                            <p:strVal val="0-#ppt_w/2"/>
                                          </p:val>
                                        </p:tav>
                                        <p:tav tm="100000">
                                          <p:val>
                                            <p:strVal val="#ppt_x"/>
                                          </p:val>
                                        </p:tav>
                                      </p:tavLst>
                                    </p:anim>
                                    <p:anim calcmode="lin" valueType="num">
                                      <p:cBhvr>
                                        <p:cTn id="8" dur="10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ldLvl="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9" name="直接连接符 35"/>
          <p:cNvSpPr>
            <a:spLocks noChangeShapeType="1"/>
          </p:cNvSpPr>
          <p:nvPr/>
        </p:nvSpPr>
        <p:spPr bwMode="auto">
          <a:xfrm>
            <a:off x="2205038" y="2787650"/>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直接连接符 36"/>
          <p:cNvSpPr>
            <a:spLocks noChangeShapeType="1"/>
          </p:cNvSpPr>
          <p:nvPr/>
        </p:nvSpPr>
        <p:spPr bwMode="auto">
          <a:xfrm>
            <a:off x="2205038" y="3724275"/>
            <a:ext cx="4248150" cy="0"/>
          </a:xfrm>
          <a:prstGeom prst="line">
            <a:avLst/>
          </a:prstGeom>
          <a:noFill/>
          <a:ln w="9525">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TextBox 37"/>
          <p:cNvSpPr>
            <a:spLocks noChangeArrowheads="1"/>
          </p:cNvSpPr>
          <p:nvPr/>
        </p:nvSpPr>
        <p:spPr bwMode="auto">
          <a:xfrm>
            <a:off x="2205038" y="2932113"/>
            <a:ext cx="424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Thank</a:t>
            </a:r>
            <a:r>
              <a:rPr lang="zh-CN" altLang="en-US" sz="3200" b="1">
                <a:solidFill>
                  <a:schemeClr val="bg1"/>
                </a:solidFill>
                <a:latin typeface="微软雅黑" pitchFamily="34" charset="-122"/>
                <a:ea typeface="微软雅黑" pitchFamily="34" charset="-122"/>
                <a:sym typeface="微软雅黑" pitchFamily="34" charset="-122"/>
              </a:rPr>
              <a:t> </a:t>
            </a:r>
            <a:r>
              <a:rPr lang="en-US" altLang="zh-CN" sz="3200" b="1">
                <a:solidFill>
                  <a:schemeClr val="bg1"/>
                </a:solidFill>
                <a:latin typeface="微软雅黑" pitchFamily="34" charset="-122"/>
                <a:ea typeface="微软雅黑" pitchFamily="34" charset="-122"/>
                <a:sym typeface="微软雅黑" pitchFamily="34" charset="-122"/>
              </a:rPr>
              <a:t>You</a:t>
            </a:r>
            <a:endParaRPr lang="zh-CN" altLang="en-US" sz="3200" b="1">
              <a:solidFill>
                <a:schemeClr val="bg1"/>
              </a:solidFill>
              <a:latin typeface="微软雅黑" pitchFamily="34" charset="-122"/>
              <a:ea typeface="微软雅黑" pitchFamily="34" charset="-122"/>
              <a:sym typeface="微软雅黑" pitchFamily="34" charset="-122"/>
            </a:endParaRPr>
          </a:p>
        </p:txBody>
      </p:sp>
      <p:sp>
        <p:nvSpPr>
          <p:cNvPr id="22552" name="TextBox 38"/>
          <p:cNvSpPr>
            <a:spLocks noChangeArrowheads="1"/>
          </p:cNvSpPr>
          <p:nvPr/>
        </p:nvSpPr>
        <p:spPr bwMode="auto">
          <a:xfrm>
            <a:off x="2781300" y="3949700"/>
            <a:ext cx="30956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dirty="0">
                <a:solidFill>
                  <a:schemeClr val="bg1"/>
                </a:solidFill>
                <a:latin typeface="微软雅黑" pitchFamily="34" charset="-122"/>
                <a:ea typeface="微软雅黑" pitchFamily="34" charset="-122"/>
                <a:sym typeface="微软雅黑" pitchFamily="34" charset="-122"/>
              </a:rPr>
              <a:t>汇报人：</a:t>
            </a:r>
            <a:r>
              <a:rPr lang="en-US" altLang="zh-CN" sz="1400" dirty="0">
                <a:solidFill>
                  <a:schemeClr val="bg1"/>
                </a:solidFill>
                <a:latin typeface="微软雅黑" pitchFamily="34" charset="-122"/>
                <a:ea typeface="微软雅黑" pitchFamily="34" charset="-122"/>
                <a:sym typeface="微软雅黑" pitchFamily="34" charset="-122"/>
              </a:rPr>
              <a:t>G02</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2" name="日期占位符 1"/>
          <p:cNvSpPr>
            <a:spLocks noGrp="1"/>
          </p:cNvSpPr>
          <p:nvPr>
            <p:ph type="dt" sz="half" idx="10"/>
          </p:nvPr>
        </p:nvSpPr>
        <p:spPr/>
        <p:txBody>
          <a:bodyPr/>
          <a:lstStyle/>
          <a:p>
            <a:pPr>
              <a:defRPr/>
            </a:pPr>
            <a:fld id="{879AA6D7-FDB6-411C-A96D-E37372F19ED1}" type="datetime1">
              <a:rPr lang="zh-CN" altLang="en-US" smtClean="0"/>
              <a:t>2019/1/16</a:t>
            </a:fld>
            <a:endParaRPr lang="zh-CN" altLang="en-US" sz="1800">
              <a:solidFill>
                <a:schemeClr val="tx1"/>
              </a:solidFill>
            </a:endParaRPr>
          </a:p>
        </p:txBody>
      </p:sp>
      <p:sp>
        <p:nvSpPr>
          <p:cNvPr id="3" name="灯片编号占位符 2"/>
          <p:cNvSpPr>
            <a:spLocks noGrp="1"/>
          </p:cNvSpPr>
          <p:nvPr>
            <p:ph type="sldNum" sz="quarter" idx="12"/>
          </p:nvPr>
        </p:nvSpPr>
        <p:spPr/>
        <p:txBody>
          <a:bodyPr/>
          <a:lstStyle/>
          <a:p>
            <a:pPr>
              <a:defRPr/>
            </a:pPr>
            <a:fld id="{F68E87E3-DF09-4D36-A1C1-C0E671047C58}" type="slidenum">
              <a:rPr lang="zh-CN" altLang="en-US" smtClean="0"/>
              <a:pPr>
                <a:defRPr/>
              </a:pPr>
              <a:t>86</a:t>
            </a:fld>
            <a:endParaRPr lang="zh-CN" altLang="en-US" sz="1800">
              <a:solidFill>
                <a:schemeClr val="tx1"/>
              </a:solidFill>
            </a:endParaRPr>
          </a:p>
        </p:txBody>
      </p:sp>
      <p:pic>
        <p:nvPicPr>
          <p:cNvPr id="9" name="Picture 2" descr="E:\奇奇怪怪\软件需求&amp;项目管理\G02小组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46" t="46037" r="7589"/>
          <a:stretch/>
        </p:blipFill>
        <p:spPr bwMode="auto">
          <a:xfrm>
            <a:off x="8244255" y="1"/>
            <a:ext cx="899744" cy="42680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p:nvPr/>
        </p:nvPicPr>
        <p:blipFill>
          <a:blip r:embed="rId4">
            <a:extLst>
              <a:ext uri="{28A0092B-C50C-407E-A947-70E740481C1C}">
                <a14:useLocalDpi xmlns:a14="http://schemas.microsoft.com/office/drawing/2010/main" val="0"/>
              </a:ext>
            </a:extLst>
          </a:blip>
          <a:stretch>
            <a:fillRect/>
          </a:stretch>
        </p:blipFill>
        <p:spPr>
          <a:xfrm>
            <a:off x="2771876" y="509959"/>
            <a:ext cx="3168219" cy="183896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549"/>
                                        </p:tgtEl>
                                        <p:attrNameLst>
                                          <p:attrName>style.visibility</p:attrName>
                                        </p:attrNameLst>
                                      </p:cBhvr>
                                      <p:to>
                                        <p:strVal val="visible"/>
                                      </p:to>
                                    </p:set>
                                    <p:anim calcmode="lin" valueType="num">
                                      <p:cBhvr>
                                        <p:cTn id="7" dur="500" fill="hold"/>
                                        <p:tgtEl>
                                          <p:spTgt spid="22549"/>
                                        </p:tgtEl>
                                        <p:attrNameLst>
                                          <p:attrName>ppt_x</p:attrName>
                                        </p:attrNameLst>
                                      </p:cBhvr>
                                      <p:tavLst>
                                        <p:tav tm="0">
                                          <p:val>
                                            <p:strVal val="0-#ppt_w/2"/>
                                          </p:val>
                                        </p:tav>
                                        <p:tav tm="100000">
                                          <p:val>
                                            <p:strVal val="#ppt_x"/>
                                          </p:val>
                                        </p:tav>
                                      </p:tavLst>
                                    </p:anim>
                                    <p:anim calcmode="lin" valueType="num">
                                      <p:cBhvr>
                                        <p:cTn id="8" dur="500" fill="hold"/>
                                        <p:tgtEl>
                                          <p:spTgt spid="225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550"/>
                                        </p:tgtEl>
                                        <p:attrNameLst>
                                          <p:attrName>style.visibility</p:attrName>
                                        </p:attrNameLst>
                                      </p:cBhvr>
                                      <p:to>
                                        <p:strVal val="visible"/>
                                      </p:to>
                                    </p:set>
                                    <p:anim calcmode="lin" valueType="num">
                                      <p:cBhvr>
                                        <p:cTn id="11" dur="500" fill="hold"/>
                                        <p:tgtEl>
                                          <p:spTgt spid="22550"/>
                                        </p:tgtEl>
                                        <p:attrNameLst>
                                          <p:attrName>ppt_x</p:attrName>
                                        </p:attrNameLst>
                                      </p:cBhvr>
                                      <p:tavLst>
                                        <p:tav tm="0">
                                          <p:val>
                                            <p:strVal val="1+#ppt_w/2"/>
                                          </p:val>
                                        </p:tav>
                                        <p:tav tm="100000">
                                          <p:val>
                                            <p:strVal val="#ppt_x"/>
                                          </p:val>
                                        </p:tav>
                                      </p:tavLst>
                                    </p:anim>
                                    <p:anim calcmode="lin" valueType="num">
                                      <p:cBhvr>
                                        <p:cTn id="12" dur="500" fill="hold"/>
                                        <p:tgtEl>
                                          <p:spTgt spid="22550"/>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2551"/>
                                        </p:tgtEl>
                                        <p:attrNameLst>
                                          <p:attrName>style.visibility</p:attrName>
                                        </p:attrNameLst>
                                      </p:cBhvr>
                                      <p:to>
                                        <p:strVal val="visible"/>
                                      </p:to>
                                    </p:set>
                                    <p:anim calcmode="lin" valueType="num">
                                      <p:cBhvr>
                                        <p:cTn id="16" dur="500" fill="hold"/>
                                        <p:tgtEl>
                                          <p:spTgt spid="2255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551"/>
                                        </p:tgtEl>
                                        <p:attrNameLst>
                                          <p:attrName>ppt_y</p:attrName>
                                        </p:attrNameLst>
                                      </p:cBhvr>
                                      <p:tavLst>
                                        <p:tav tm="0">
                                          <p:val>
                                            <p:strVal val="#ppt_y"/>
                                          </p:val>
                                        </p:tav>
                                        <p:tav tm="100000">
                                          <p:val>
                                            <p:strVal val="#ppt_y"/>
                                          </p:val>
                                        </p:tav>
                                      </p:tavLst>
                                    </p:anim>
                                    <p:anim calcmode="lin" valueType="num">
                                      <p:cBhvr>
                                        <p:cTn id="18" dur="500" fill="hold"/>
                                        <p:tgtEl>
                                          <p:spTgt spid="2255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551"/>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2551"/>
                                        </p:tgtEl>
                                      </p:cBhvr>
                                    </p:animEffect>
                                  </p:childTnLst>
                                </p:cTn>
                              </p:par>
                            </p:childTnLst>
                          </p:cTn>
                        </p:par>
                        <p:par>
                          <p:cTn id="21" fill="hold" nodeType="afterGroup">
                            <p:stCondLst>
                              <p:cond delay="135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22552"/>
                                        </p:tgtEl>
                                        <p:attrNameLst>
                                          <p:attrName>style.visibility</p:attrName>
                                        </p:attrNameLst>
                                      </p:cBhvr>
                                      <p:to>
                                        <p:strVal val="visible"/>
                                      </p:to>
                                    </p:set>
                                    <p:anim by="(-#ppt_w*2)" calcmode="lin" valueType="num">
                                      <p:cBhvr rctx="PPT">
                                        <p:cTn id="24" dur="250" autoRev="1" fill="hold">
                                          <p:stCondLst>
                                            <p:cond delay="0"/>
                                          </p:stCondLst>
                                        </p:cTn>
                                        <p:tgtEl>
                                          <p:spTgt spid="22552"/>
                                        </p:tgtEl>
                                        <p:attrNameLst>
                                          <p:attrName>ppt_w</p:attrName>
                                        </p:attrNameLst>
                                      </p:cBhvr>
                                    </p:anim>
                                    <p:anim by="(#ppt_w*0.50)" calcmode="lin" valueType="num">
                                      <p:cBhvr>
                                        <p:cTn id="25" dur="250" decel="50000" autoRev="1" fill="hold">
                                          <p:stCondLst>
                                            <p:cond delay="0"/>
                                          </p:stCondLst>
                                        </p:cTn>
                                        <p:tgtEl>
                                          <p:spTgt spid="22552"/>
                                        </p:tgtEl>
                                        <p:attrNameLst>
                                          <p:attrName>ppt_x</p:attrName>
                                        </p:attrNameLst>
                                      </p:cBhvr>
                                    </p:anim>
                                    <p:anim to="(#ppt_y)" calcmode="lin" valueType="num">
                                      <p:cBhvr>
                                        <p:cTn id="26" dur="500" fill="hold">
                                          <p:stCondLst>
                                            <p:cond delay="0"/>
                                          </p:stCondLst>
                                        </p:cTn>
                                        <p:tgtEl>
                                          <p:spTgt spid="22552"/>
                                        </p:tgtEl>
                                        <p:attrNameLst>
                                          <p:attrName>ppt_y</p:attrName>
                                        </p:attrNameLst>
                                      </p:cBhvr>
                                    </p:anim>
                                    <p:animRot by="21600000">
                                      <p:cBhvr>
                                        <p:cTn id="27" dur="500" fill="hold">
                                          <p:stCondLst>
                                            <p:cond delay="0"/>
                                          </p:stCondLst>
                                        </p:cTn>
                                        <p:tgtEl>
                                          <p:spTgt spid="225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9" grpId="0" animBg="1"/>
      <p:bldP spid="22550" grpId="0" animBg="1"/>
      <p:bldP spid="22551" grpId="0" bldLvl="0" autoUpdateAnimBg="0"/>
      <p:bldP spid="22552"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6"/>
          <p:cNvSpPr>
            <a:spLocks noChangeArrowheads="1"/>
          </p:cNvSpPr>
          <p:nvPr/>
        </p:nvSpPr>
        <p:spPr bwMode="auto">
          <a:xfrm>
            <a:off x="0" y="627063"/>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宋体" pitchFamily="2" charset="-122"/>
              <a:sym typeface="宋体" pitchFamily="2" charset="-122"/>
            </a:endParaRPr>
          </a:p>
        </p:txBody>
      </p:sp>
      <p:sp>
        <p:nvSpPr>
          <p:cNvPr id="16387" name="TextBox 7"/>
          <p:cNvSpPr>
            <a:spLocks noChangeArrowheads="1"/>
          </p:cNvSpPr>
          <p:nvPr/>
        </p:nvSpPr>
        <p:spPr bwMode="auto">
          <a:xfrm>
            <a:off x="0" y="365125"/>
            <a:ext cx="4427984" cy="499505"/>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zh-CN" sz="2800" b="1">
              <a:solidFill>
                <a:schemeClr val="bg1"/>
              </a:solidFill>
              <a:latin typeface="Calibri" pitchFamily="34" charset="0"/>
              <a:sym typeface="宋体" pitchFamily="2" charset="-122"/>
            </a:endParaRPr>
          </a:p>
        </p:txBody>
      </p:sp>
      <p:sp>
        <p:nvSpPr>
          <p:cNvPr id="6161" name="矩形 15"/>
          <p:cNvSpPr>
            <a:spLocks noChangeArrowheads="1"/>
          </p:cNvSpPr>
          <p:nvPr/>
        </p:nvSpPr>
        <p:spPr bwMode="auto">
          <a:xfrm>
            <a:off x="0" y="365125"/>
            <a:ext cx="4427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smtClean="0">
                <a:solidFill>
                  <a:schemeClr val="bg1"/>
                </a:solidFill>
                <a:latin typeface="Calibri" pitchFamily="34" charset="0"/>
                <a:sym typeface="Calibri" pitchFamily="34" charset="0"/>
              </a:rPr>
              <a:t>评审</a:t>
            </a:r>
            <a:r>
              <a:rPr lang="zh-CN" altLang="en-US" sz="2800" b="1" dirty="0">
                <a:solidFill>
                  <a:schemeClr val="bg1"/>
                </a:solidFill>
                <a:latin typeface="Calibri" pitchFamily="34" charset="0"/>
                <a:sym typeface="Calibri" pitchFamily="34" charset="0"/>
              </a:rPr>
              <a:t>记录及评审修改</a:t>
            </a:r>
          </a:p>
        </p:txBody>
      </p:sp>
      <p:sp>
        <p:nvSpPr>
          <p:cNvPr id="6" name="日期占位符 5"/>
          <p:cNvSpPr>
            <a:spLocks noGrp="1"/>
          </p:cNvSpPr>
          <p:nvPr>
            <p:ph type="dt" sz="half" idx="10"/>
          </p:nvPr>
        </p:nvSpPr>
        <p:spPr/>
        <p:txBody>
          <a:bodyPr/>
          <a:lstStyle/>
          <a:p>
            <a:pPr>
              <a:defRPr/>
            </a:pPr>
            <a:fld id="{2D114DF2-F353-4CB7-9C6B-281BDD65B132}" type="datetime1">
              <a:rPr lang="zh-CN" altLang="en-US" smtClean="0"/>
              <a:t>2019/1/16</a:t>
            </a:fld>
            <a:endParaRPr lang="zh-CN" altLang="en-US" sz="1800">
              <a:solidFill>
                <a:schemeClr val="tx1"/>
              </a:solidFill>
            </a:endParaRPr>
          </a:p>
        </p:txBody>
      </p:sp>
      <p:sp>
        <p:nvSpPr>
          <p:cNvPr id="7" name="灯片编号占位符 6"/>
          <p:cNvSpPr>
            <a:spLocks noGrp="1"/>
          </p:cNvSpPr>
          <p:nvPr>
            <p:ph type="sldNum" sz="quarter" idx="12"/>
          </p:nvPr>
        </p:nvSpPr>
        <p:spPr/>
        <p:txBody>
          <a:bodyPr/>
          <a:lstStyle/>
          <a:p>
            <a:pPr>
              <a:defRPr/>
            </a:pPr>
            <a:fld id="{F68E87E3-DF09-4D36-A1C1-C0E671047C58}" type="slidenum">
              <a:rPr lang="zh-CN" altLang="en-US" smtClean="0"/>
              <a:pPr>
                <a:defRPr/>
              </a:pPr>
              <a:t>9</a:t>
            </a:fld>
            <a:endParaRPr lang="zh-CN" altLang="en-US" sz="180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90" y="983434"/>
            <a:ext cx="3960000" cy="358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834" y="963161"/>
            <a:ext cx="3960000" cy="362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3333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p:cTn id="7" dur="500" fill="hold"/>
                                        <p:tgtEl>
                                          <p:spTgt spid="6161"/>
                                        </p:tgtEl>
                                        <p:attrNameLst>
                                          <p:attrName>ppt_x</p:attrName>
                                        </p:attrNameLst>
                                      </p:cBhvr>
                                      <p:tavLst>
                                        <p:tav tm="0">
                                          <p:val>
                                            <p:strVal val="0-#ppt_w/2"/>
                                          </p:val>
                                        </p:tav>
                                        <p:tav tm="100000">
                                          <p:val>
                                            <p:strVal val="#ppt_x"/>
                                          </p:val>
                                        </p:tav>
                                      </p:tavLst>
                                    </p:anim>
                                    <p:anim calcmode="lin" valueType="num">
                                      <p:cBhvr>
                                        <p:cTn id="8"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2363</TotalTime>
  <Pages>0</Pages>
  <Words>2906</Words>
  <Characters>0</Characters>
  <Application>Microsoft Office PowerPoint</Application>
  <DocSecurity>0</DocSecurity>
  <PresentationFormat>全屏显示(16:9)</PresentationFormat>
  <Lines>0</Lines>
  <Paragraphs>727</Paragraphs>
  <Slides>86</Slides>
  <Notes>86</Notes>
  <HiddenSlides>0</HiddenSlides>
  <MMClips>0</MMClips>
  <ScaleCrop>false</ScaleCrop>
  <HeadingPairs>
    <vt:vector size="4" baseType="variant">
      <vt:variant>
        <vt:lpstr>主题</vt:lpstr>
      </vt:variant>
      <vt:variant>
        <vt:i4>1</vt:i4>
      </vt:variant>
      <vt:variant>
        <vt:lpstr>幻灯片标题</vt:lpstr>
      </vt:variant>
      <vt:variant>
        <vt:i4>86</vt:i4>
      </vt:variant>
    </vt:vector>
  </HeadingPairs>
  <TitlesOfParts>
    <vt:vector size="8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创意PPT</dc:creator>
  <cp:lastModifiedBy>lenovo</cp:lastModifiedBy>
  <cp:revision>658</cp:revision>
  <dcterms:created xsi:type="dcterms:W3CDTF">2014-07-25T06:09:36Z</dcterms:created>
  <dcterms:modified xsi:type="dcterms:W3CDTF">2019-01-16T01:41:07Z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